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crdownload"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4"/>
  </p:notesMasterIdLst>
  <p:sldIdLst>
    <p:sldId id="256" r:id="rId2"/>
    <p:sldId id="340" r:id="rId3"/>
    <p:sldId id="339" r:id="rId4"/>
    <p:sldId id="285" r:id="rId5"/>
    <p:sldId id="326" r:id="rId6"/>
    <p:sldId id="354" r:id="rId7"/>
    <p:sldId id="353" r:id="rId8"/>
    <p:sldId id="356" r:id="rId9"/>
    <p:sldId id="358" r:id="rId10"/>
    <p:sldId id="360" r:id="rId11"/>
    <p:sldId id="359" r:id="rId12"/>
    <p:sldId id="366" r:id="rId13"/>
    <p:sldId id="361" r:id="rId14"/>
    <p:sldId id="363" r:id="rId15"/>
    <p:sldId id="362" r:id="rId16"/>
    <p:sldId id="365" r:id="rId17"/>
    <p:sldId id="367" r:id="rId18"/>
    <p:sldId id="369" r:id="rId19"/>
    <p:sldId id="370" r:id="rId20"/>
    <p:sldId id="371" r:id="rId21"/>
    <p:sldId id="372" r:id="rId22"/>
    <p:sldId id="373" r:id="rId23"/>
    <p:sldId id="374" r:id="rId24"/>
    <p:sldId id="375" r:id="rId25"/>
    <p:sldId id="376" r:id="rId26"/>
    <p:sldId id="429" r:id="rId27"/>
    <p:sldId id="430" r:id="rId28"/>
    <p:sldId id="368" r:id="rId29"/>
    <p:sldId id="392" r:id="rId30"/>
    <p:sldId id="393" r:id="rId31"/>
    <p:sldId id="394" r:id="rId32"/>
    <p:sldId id="395" r:id="rId33"/>
    <p:sldId id="396" r:id="rId34"/>
    <p:sldId id="377" r:id="rId35"/>
    <p:sldId id="391" r:id="rId36"/>
    <p:sldId id="390" r:id="rId37"/>
    <p:sldId id="400" r:id="rId38"/>
    <p:sldId id="401" r:id="rId39"/>
    <p:sldId id="397" r:id="rId40"/>
    <p:sldId id="402" r:id="rId41"/>
    <p:sldId id="403" r:id="rId42"/>
    <p:sldId id="404" r:id="rId43"/>
    <p:sldId id="398" r:id="rId44"/>
    <p:sldId id="399" r:id="rId45"/>
    <p:sldId id="405" r:id="rId46"/>
    <p:sldId id="411" r:id="rId47"/>
    <p:sldId id="406" r:id="rId48"/>
    <p:sldId id="407" r:id="rId49"/>
    <p:sldId id="408" r:id="rId50"/>
    <p:sldId id="409" r:id="rId51"/>
    <p:sldId id="410" r:id="rId52"/>
    <p:sldId id="378" r:id="rId53"/>
    <p:sldId id="379" r:id="rId54"/>
    <p:sldId id="380" r:id="rId55"/>
    <p:sldId id="381" r:id="rId56"/>
    <p:sldId id="382" r:id="rId57"/>
    <p:sldId id="383" r:id="rId58"/>
    <p:sldId id="384" r:id="rId59"/>
    <p:sldId id="385" r:id="rId60"/>
    <p:sldId id="386" r:id="rId61"/>
    <p:sldId id="387" r:id="rId62"/>
    <p:sldId id="388" r:id="rId63"/>
    <p:sldId id="412" r:id="rId64"/>
    <p:sldId id="389" r:id="rId65"/>
    <p:sldId id="413" r:id="rId66"/>
    <p:sldId id="414" r:id="rId67"/>
    <p:sldId id="415" r:id="rId68"/>
    <p:sldId id="416" r:id="rId69"/>
    <p:sldId id="417" r:id="rId70"/>
    <p:sldId id="418" r:id="rId71"/>
    <p:sldId id="419" r:id="rId72"/>
    <p:sldId id="420" r:id="rId73"/>
    <p:sldId id="421" r:id="rId74"/>
    <p:sldId id="422" r:id="rId75"/>
    <p:sldId id="423" r:id="rId76"/>
    <p:sldId id="424" r:id="rId77"/>
    <p:sldId id="426" r:id="rId78"/>
    <p:sldId id="427" r:id="rId79"/>
    <p:sldId id="428" r:id="rId80"/>
    <p:sldId id="349" r:id="rId81"/>
    <p:sldId id="351" r:id="rId82"/>
    <p:sldId id="284" r:id="rId83"/>
  </p:sldIdLst>
  <p:sldSz cx="9144000" cy="5143500" type="screen16x9"/>
  <p:notesSz cx="6858000" cy="9144000"/>
  <p:embeddedFontLst>
    <p:embeddedFont>
      <p:font typeface="Saira Semi Condensed" panose="020B0604020202020204" charset="0"/>
      <p:regular r:id="rId85"/>
      <p:bold r:id="rId86"/>
    </p:embeddedFont>
    <p:embeddedFont>
      <p:font typeface="Inria Sans" panose="020B0604020202020204" charset="0"/>
      <p:regular r:id="rId87"/>
      <p:bold r:id="rId88"/>
      <p:italic r:id="rId89"/>
      <p:boldItalic r:id="rId90"/>
    </p:embeddedFont>
    <p:embeddedFont>
      <p:font typeface="Titillium Web" panose="020B0604020202020204" charset="0"/>
      <p:regular r:id="rId91"/>
      <p:bold r:id="rId92"/>
      <p:italic r:id="rId93"/>
      <p:boldItalic r:id="rId94"/>
    </p:embeddedFont>
    <p:embeddedFont>
      <p:font typeface="Inria Sans Light" panose="020B0604020202020204" charset="0"/>
      <p:regular r:id="rId95"/>
      <p:bold r:id="rId96"/>
      <p:italic r:id="rId97"/>
      <p:boldItalic r:id="rId98"/>
    </p:embeddedFont>
    <p:embeddedFont>
      <p:font typeface="Saira SemiCondensed Medium" panose="020B0604020202020204" charset="0"/>
      <p:regular r:id="rId99"/>
      <p:bold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3B"/>
    <a:srgbClr val="FF9900"/>
    <a:srgbClr val="FFF218"/>
    <a:srgbClr val="A7F5B8"/>
    <a:srgbClr val="24D8A0"/>
    <a:srgbClr val="6BF5EC"/>
    <a:srgbClr val="10E7D9"/>
    <a:srgbClr val="FFFFCC"/>
    <a:srgbClr val="F9F185"/>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20840A-3DD9-4F27-BA70-8E1CD972C3AE}">
  <a:tblStyle styleId="{8920840A-3DD9-4F27-BA70-8E1CD972C3A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110" d="100"/>
          <a:sy n="110" d="100"/>
        </p:scale>
        <p:origin x="59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362860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898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47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229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34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46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884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697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4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88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www.leverege.com/"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www.learn.adafruit.com/all-about-batteries/power-capacity-and-power-capability"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hyperlink" Target="http://www.learn.adafruit.com/all-about-batteries/power-capacity-and-power-capability"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www.electronicshub.org/types-of-batterie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electronicshub.org/types-of-batteries/"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www.electronicshub.org/types-of-batterie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hyperlink" Target="https://diyi0t.com/best-battery-for-esp8266/" TargetMode="Externa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3.xml"/><Relationship Id="rId5" Type="http://schemas.openxmlformats.org/officeDocument/2006/relationships/hyperlink" Target="https://www.vectorstock.com/royalty-free-vector/smart-home-iot-internet-of-things-control-comfort-vector-21900491" TargetMode="External"/><Relationship Id="rId4" Type="http://schemas.openxmlformats.org/officeDocument/2006/relationships/hyperlink" Target="http://edutechseva.com/building-smart-cities-with-io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hyperlink" Target="https://www.newgenapps.com/blogs/influence-of-iot-on-wearable-technology/"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tomsonelectronics.com/blogs/news/iot-applications-in-agriculture" TargetMode="External"/><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makecourse.com/"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www.arnabkumardas.com/arduino-tutorial/avr-system-clock/"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rocketscream/Low-Power" TargetMode="External"/><Relationship Id="rId2" Type="http://schemas.openxmlformats.org/officeDocument/2006/relationships/hyperlink" Target="https://www.nongnu.org/avr-libc/user-manual/group__avr__sleep.html"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rocketscream/Low-Power"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hyperlink" Target="https://www.youtube.com/watch?v=5cYN5-Spno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5cYN5-Spnos"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hyperlink" Target="https://randomnerdtutorials.com/esp8266-deep-sleep-with-arduino-ide/"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randomnerdtutorials.com/esp8266-deep-sleep-with-arduino-ide/" TargetMode="External"/><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watch?v=A3shZgR5Y68"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s://developer.ibm.com/articles/iot-lp101-best-hardware-devices-iot-project/"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36.jp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5.png"/><Relationship Id="rId11" Type="http://schemas.microsoft.com/office/2007/relationships/hdphoto" Target="../media/hdphoto13.wdp"/><Relationship Id="rId5" Type="http://schemas.microsoft.com/office/2007/relationships/hdphoto" Target="../media/hdphoto11.wdp"/><Relationship Id="rId10" Type="http://schemas.openxmlformats.org/officeDocument/2006/relationships/image" Target="../media/image38.png"/><Relationship Id="rId4" Type="http://schemas.openxmlformats.org/officeDocument/2006/relationships/image" Target="../media/image34.png"/><Relationship Id="rId9" Type="http://schemas.openxmlformats.org/officeDocument/2006/relationships/image" Target="../media/image3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4.crdownload"/><Relationship Id="rId2" Type="http://schemas.openxmlformats.org/officeDocument/2006/relationships/image" Target="../media/image43.gif"/><Relationship Id="rId1" Type="http://schemas.openxmlformats.org/officeDocument/2006/relationships/slideLayout" Target="../slideLayouts/slideLayout3.xml"/><Relationship Id="rId4" Type="http://schemas.openxmlformats.org/officeDocument/2006/relationships/hyperlink" Target="http://www.microcontrollerboard.com/analog-to-digital-converter.html"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ww.allaboutcircuits.com/textbook/digital/chpt-13/practical-considerations-adc-circuits/" TargetMode="External"/><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www.analogictips.com/pulse-width-modulation-pwm/" TargetMode="External"/><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commons.wikimedia.org/wiki/File:Delta_PWM.svg" TargetMode="External"/><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www.analogictips.com/pulse-width-modulation-pwm/" TargetMode="External"/><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www.leverege.co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mailto:hrhhemati@gmail.com"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498826" y="584378"/>
            <a:ext cx="8447239" cy="4071257"/>
          </a:xfrm>
          <a:prstGeom prst="rect">
            <a:avLst/>
          </a:prstGeom>
        </p:spPr>
        <p:txBody>
          <a:bodyPr spcFirstLastPara="1" wrap="square" lIns="0" tIns="0" rIns="0" bIns="0" anchor="ctr" anchorCtr="0">
            <a:noAutofit/>
          </a:bodyPr>
          <a:lstStyle/>
          <a:p>
            <a:pPr lvl="0" algn="ctr"/>
            <a:r>
              <a:rPr lang="en-US" sz="3200" dirty="0" smtClean="0">
                <a:solidFill>
                  <a:schemeClr val="tx1"/>
                </a:solidFill>
                <a:latin typeface="Times New Roman" panose="02020603050405020304" pitchFamily="18" charset="0"/>
                <a:cs typeface="Times New Roman" panose="02020603050405020304" pitchFamily="18" charset="0"/>
              </a:rPr>
              <a:t>Power management and Energy consumption</a:t>
            </a:r>
            <a:br>
              <a:rPr lang="en-US" sz="3200" dirty="0" smtClean="0">
                <a:solidFill>
                  <a:schemeClr val="tx1"/>
                </a:solidFill>
                <a:latin typeface="Times New Roman" panose="02020603050405020304" pitchFamily="18" charset="0"/>
                <a:cs typeface="Times New Roman" panose="02020603050405020304" pitchFamily="18" charset="0"/>
              </a:rPr>
            </a:br>
            <a:r>
              <a:rPr lang="en-US" sz="3200" dirty="0" smtClean="0">
                <a:solidFill>
                  <a:schemeClr val="tx1"/>
                </a:solidFill>
                <a:latin typeface="Times New Roman" panose="02020603050405020304" pitchFamily="18" charset="0"/>
                <a:cs typeface="Times New Roman" panose="02020603050405020304" pitchFamily="18" charset="0"/>
              </a:rPr>
              <a:t>in smart things</a:t>
            </a:r>
            <a:br>
              <a:rPr lang="en-US" sz="32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Professor: </a:t>
            </a:r>
            <a:r>
              <a:rPr lang="en-US" sz="2400" dirty="0" err="1" smtClean="0">
                <a:solidFill>
                  <a:schemeClr val="tx1"/>
                </a:solidFill>
                <a:latin typeface="Times New Roman" panose="02020603050405020304" pitchFamily="18" charset="0"/>
                <a:cs typeface="Times New Roman" panose="02020603050405020304" pitchFamily="18" charset="0"/>
              </a:rPr>
              <a:t>Dr.Mahdi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Rasti</a:t>
            </a: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Lecturer: </a:t>
            </a:r>
            <a:r>
              <a:rPr lang="en-US" sz="2400" dirty="0" err="1" smtClean="0">
                <a:solidFill>
                  <a:schemeClr val="tx1"/>
                </a:solidFill>
                <a:latin typeface="Times New Roman" panose="02020603050405020304" pitchFamily="18" charset="0"/>
                <a:cs typeface="Times New Roman" panose="02020603050405020304" pitchFamily="18" charset="0"/>
              </a:rPr>
              <a:t>HamidReza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Hemati</a:t>
            </a:r>
            <a:r>
              <a:rPr lang="fa-IR" sz="2400" dirty="0" smtClean="0">
                <a:solidFill>
                  <a:schemeClr val="tx1"/>
                </a:solidFill>
                <a:latin typeface="Times New Roman" panose="02020603050405020304" pitchFamily="18" charset="0"/>
                <a:cs typeface="Times New Roman" panose="02020603050405020304" pitchFamily="18" charset="0"/>
              </a:rPr>
              <a:t/>
            </a:r>
            <a:br>
              <a:rPr lang="fa-IR" sz="2400" dirty="0" smtClean="0">
                <a:solidFill>
                  <a:schemeClr val="tx1"/>
                </a:solidFill>
                <a:latin typeface="Times New Roman" panose="02020603050405020304" pitchFamily="18" charset="0"/>
                <a:cs typeface="Times New Roman" panose="02020603050405020304" pitchFamily="18" charset="0"/>
              </a:rPr>
            </a:b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1600" dirty="0">
                <a:solidFill>
                  <a:schemeClr val="tx1"/>
                </a:solidFill>
                <a:latin typeface="Times New Roman" panose="02020603050405020304" pitchFamily="18" charset="0"/>
                <a:cs typeface="Times New Roman" panose="02020603050405020304" pitchFamily="18" charset="0"/>
              </a:rPr>
              <a:t/>
            </a:r>
            <a:br>
              <a:rPr lang="en-US" sz="1600" dirty="0">
                <a:solidFill>
                  <a:schemeClr val="tx1"/>
                </a:solidFill>
                <a:latin typeface="Times New Roman" panose="02020603050405020304" pitchFamily="18" charset="0"/>
                <a:cs typeface="Times New Roman" panose="02020603050405020304" pitchFamily="18" charset="0"/>
              </a:rPr>
            </a:br>
            <a:r>
              <a:rPr lang="en-US" sz="1400" dirty="0" err="1" smtClean="0">
                <a:solidFill>
                  <a:schemeClr val="tx1"/>
                </a:solidFill>
                <a:latin typeface="Times New Roman" panose="02020603050405020304" pitchFamily="18" charset="0"/>
                <a:cs typeface="Times New Roman" panose="02020603050405020304" pitchFamily="18" charset="0"/>
              </a:rPr>
              <a:t>AmirKabir</a:t>
            </a:r>
            <a:r>
              <a:rPr lang="fa-IR" sz="1400" dirty="0" smtClean="0">
                <a:solidFill>
                  <a:schemeClr val="tx1"/>
                </a:solidFill>
                <a:latin typeface="Times New Roman" panose="02020603050405020304" pitchFamily="18" charset="0"/>
                <a:cs typeface="Times New Roman" panose="02020603050405020304" pitchFamily="18" charset="0"/>
              </a:rPr>
              <a:t> </a:t>
            </a:r>
            <a:r>
              <a:rPr lang="en-US" sz="1400" dirty="0" smtClean="0">
                <a:solidFill>
                  <a:schemeClr val="tx1"/>
                </a:solidFill>
                <a:latin typeface="Times New Roman" panose="02020603050405020304" pitchFamily="18" charset="0"/>
                <a:cs typeface="Times New Roman" panose="02020603050405020304" pitchFamily="18" charset="0"/>
              </a:rPr>
              <a:t>University </a:t>
            </a:r>
            <a:r>
              <a:rPr lang="en-US" sz="1400" dirty="0">
                <a:solidFill>
                  <a:schemeClr val="tx1"/>
                </a:solidFill>
                <a:latin typeface="Times New Roman" panose="02020603050405020304" pitchFamily="18" charset="0"/>
                <a:cs typeface="Times New Roman" panose="02020603050405020304" pitchFamily="18" charset="0"/>
              </a:rPr>
              <a:t>of Technology</a:t>
            </a:r>
            <a:br>
              <a:rPr lang="en-US" sz="1400" dirty="0">
                <a:solidFill>
                  <a:schemeClr val="tx1"/>
                </a:solidFill>
                <a:latin typeface="Times New Roman" panose="02020603050405020304" pitchFamily="18" charset="0"/>
                <a:cs typeface="Times New Roman" panose="02020603050405020304" pitchFamily="18" charset="0"/>
              </a:rPr>
            </a:br>
            <a:r>
              <a:rPr lang="en-US" sz="1400" dirty="0" smtClean="0">
                <a:solidFill>
                  <a:schemeClr val="tx1"/>
                </a:solidFill>
                <a:latin typeface="Times New Roman" panose="02020603050405020304" pitchFamily="18" charset="0"/>
                <a:cs typeface="Times New Roman" panose="02020603050405020304" pitchFamily="18" charset="0"/>
              </a:rPr>
              <a:t>Fall 2021</a:t>
            </a:r>
            <a:endParaRPr sz="3200" dirty="0">
              <a:solidFill>
                <a:schemeClr val="tx1"/>
              </a:solidFill>
              <a:latin typeface="Times New Roman" panose="02020603050405020304" pitchFamily="18" charset="0"/>
              <a:cs typeface="Times New Roman" panose="02020603050405020304" pitchFamily="18" charset="0"/>
            </a:endParaRPr>
          </a:p>
        </p:txBody>
      </p:sp>
      <p:grpSp>
        <p:nvGrpSpPr>
          <p:cNvPr id="11" name="Google Shape;568;p37"/>
          <p:cNvGrpSpPr/>
          <p:nvPr/>
        </p:nvGrpSpPr>
        <p:grpSpPr>
          <a:xfrm>
            <a:off x="642847" y="2162807"/>
            <a:ext cx="781998" cy="753030"/>
            <a:chOff x="5961125" y="1623900"/>
            <a:chExt cx="427450" cy="448175"/>
          </a:xfrm>
        </p:grpSpPr>
        <p:sp>
          <p:nvSpPr>
            <p:cNvPr id="12" name="Google Shape;569;p3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0;p3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p3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2;p3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3;p3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4;p3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5;p3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a:t>
            </a:r>
            <a:endParaRPr lang="en-US" dirty="0"/>
          </a:p>
        </p:txBody>
      </p:sp>
      <p:sp>
        <p:nvSpPr>
          <p:cNvPr id="3" name="Text Placeholder 2"/>
          <p:cNvSpPr>
            <a:spLocks noGrp="1"/>
          </p:cNvSpPr>
          <p:nvPr>
            <p:ph type="body" idx="1"/>
          </p:nvPr>
        </p:nvSpPr>
        <p:spPr>
          <a:xfrm>
            <a:off x="679036" y="1629376"/>
            <a:ext cx="4516294" cy="3678716"/>
          </a:xfrm>
        </p:spPr>
        <p:txBody>
          <a:bodyPr/>
          <a:lstStyle/>
          <a:p>
            <a:r>
              <a:rPr lang="en-US" sz="2000" dirty="0"/>
              <a:t>Measures some physical quantity and converts it into a digital </a:t>
            </a:r>
            <a:r>
              <a:rPr lang="en-US" sz="2000" dirty="0" smtClean="0"/>
              <a:t>representation (ADC in section 7).</a:t>
            </a:r>
          </a:p>
          <a:p>
            <a:endParaRPr lang="en-US" sz="2000" dirty="0" smtClean="0"/>
          </a:p>
          <a:p>
            <a:r>
              <a:rPr lang="en-US" sz="2000" dirty="0"/>
              <a:t>Each sensor consumes different power depending on its type or application</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22000" y1="37600" x2="19400" y2="37867"/>
                        <a14:foregroundMark x1="22600" y1="37067" x2="23600" y2="35200"/>
                        <a14:foregroundMark x1="6400" y1="36800" x2="8600" y2="38133"/>
                        <a14:foregroundMark x1="3200" y1="37333" x2="2800" y2="37333"/>
                        <a14:foregroundMark x1="4600" y1="21333" x2="7200" y2="21600"/>
                        <a14:foregroundMark x1="5200" y1="24000" x2="4600" y2="27200"/>
                        <a14:foregroundMark x1="16400" y1="20267" x2="19200" y2="25333"/>
                        <a14:foregroundMark x1="14800" y1="26933" x2="15000" y2="28533"/>
                        <a14:foregroundMark x1="16000" y1="28800" x2="21600" y2="28800"/>
                        <a14:foregroundMark x1="14800" y1="18400" x2="15200" y2="17867"/>
                        <a14:foregroundMark x1="30400" y1="23200" x2="31600" y2="23200"/>
                        <a14:foregroundMark x1="41600" y1="22133" x2="45800" y2="26667"/>
                        <a14:foregroundMark x1="41400" y1="21067" x2="41200" y2="21067"/>
                        <a14:foregroundMark x1="56400" y1="23467" x2="57000" y2="23733"/>
                        <a14:foregroundMark x1="55200" y1="21600" x2="55000" y2="22933"/>
                        <a14:foregroundMark x1="55200" y1="23733" x2="56400" y2="25067"/>
                        <a14:foregroundMark x1="59800" y1="26400" x2="62600" y2="26400"/>
                        <a14:foregroundMark x1="62800" y1="26400" x2="63400" y2="26400"/>
                        <a14:foregroundMark x1="73600" y1="24000" x2="75600" y2="22667"/>
                        <a14:foregroundMark x1="78200" y1="21067" x2="79000" y2="20533"/>
                        <a14:foregroundMark x1="74400" y1="20800" x2="74200" y2="21600"/>
                        <a14:foregroundMark x1="74000" y1="20533" x2="74600" y2="21867"/>
                        <a14:foregroundMark x1="88600" y1="25600" x2="91200" y2="28267"/>
                        <a14:foregroundMark x1="92800" y1="24267" x2="92800" y2="27200"/>
                        <a14:foregroundMark x1="85800" y1="26133" x2="84800" y2="26133"/>
                        <a14:foregroundMark x1="85200" y1="26133" x2="83600" y2="26133"/>
                        <a14:foregroundMark x1="94800" y1="23733" x2="92800" y2="24000"/>
                        <a14:foregroundMark x1="93200" y1="26667" x2="95200" y2="26400"/>
                        <a14:foregroundMark x1="91600" y1="37600" x2="90200" y2="38400"/>
                        <a14:foregroundMark x1="89600" y1="34933" x2="90600" y2="36533"/>
                        <a14:foregroundMark x1="49000" y1="35733" x2="50200" y2="36800"/>
                        <a14:foregroundMark x1="71800" y1="36800" x2="73200" y2="38667"/>
                        <a14:foregroundMark x1="75200" y1="38400" x2="73800" y2="40267"/>
                        <a14:foregroundMark x1="74600" y1="37600" x2="76000" y2="38133"/>
                        <a14:foregroundMark x1="69000" y1="33333" x2="68800" y2="33600"/>
                        <a14:foregroundMark x1="44200" y1="34667" x2="44000" y2="36533"/>
                        <a14:foregroundMark x1="34600" y1="34933" x2="31200" y2="37333"/>
                        <a14:foregroundMark x1="38600" y1="48267" x2="37800" y2="50400"/>
                        <a14:foregroundMark x1="38800" y1="47200" x2="40200" y2="48000"/>
                        <a14:foregroundMark x1="37200" y1="48267" x2="36000" y2="49333"/>
                        <a14:foregroundMark x1="39000" y1="46667" x2="41200" y2="48267"/>
                        <a14:foregroundMark x1="38600" y1="46133" x2="41400" y2="47467"/>
                        <a14:foregroundMark x1="49800" y1="52000" x2="52200" y2="53067"/>
                        <a14:foregroundMark x1="51200" y1="48000" x2="50800" y2="50133"/>
                        <a14:foregroundMark x1="49800" y1="47200" x2="49800" y2="49600"/>
                        <a14:foregroundMark x1="50000" y1="47200" x2="52000" y2="47200"/>
                        <a14:foregroundMark x1="65600" y1="50933" x2="67400" y2="51200"/>
                        <a14:foregroundMark x1="79800" y1="51733" x2="81400" y2="53600"/>
                        <a14:foregroundMark x1="77200" y1="50933" x2="75800" y2="48267"/>
                        <a14:foregroundMark x1="75800" y1="48000" x2="76800" y2="45600"/>
                        <a14:foregroundMark x1="76000" y1="44800" x2="75600" y2="45867"/>
                        <a14:foregroundMark x1="93800" y1="47733" x2="96600" y2="50667"/>
                        <a14:foregroundMark x1="87400" y1="64267" x2="84400" y2="67200"/>
                        <a14:foregroundMark x1="74800" y1="66933" x2="76600" y2="71733"/>
                        <a14:foregroundMark x1="64000" y1="67200" x2="63800" y2="75200"/>
                        <a14:foregroundMark x1="49400" y1="71467" x2="51400" y2="77600"/>
                        <a14:foregroundMark x1="47800" y1="73067" x2="49400" y2="76267"/>
                        <a14:foregroundMark x1="44200" y1="62133" x2="40600" y2="65867"/>
                        <a14:foregroundMark x1="25600" y1="70133" x2="26600" y2="75200"/>
                        <a14:foregroundMark x1="26000" y1="69333" x2="30000" y2="72533"/>
                        <a14:foregroundMark x1="26200" y1="69333" x2="22400" y2="72533"/>
                        <a14:foregroundMark x1="26400" y1="68267" x2="31000" y2="71733"/>
                        <a14:foregroundMark x1="26200" y1="67467" x2="23400" y2="71467"/>
                        <a14:foregroundMark x1="26800" y1="67733" x2="27800" y2="68000"/>
                        <a14:foregroundMark x1="38800" y1="81600" x2="33200" y2="86933"/>
                        <a14:foregroundMark x1="51400" y1="90400" x2="49400" y2="94933"/>
                        <a14:foregroundMark x1="59200" y1="84800" x2="64600" y2="87733"/>
                        <a14:foregroundMark x1="72800" y1="90667" x2="77800" y2="94400"/>
                        <a14:foregroundMark x1="78800" y1="78133" x2="80400" y2="81067"/>
                        <a14:foregroundMark x1="92800" y1="77333" x2="91200" y2="78667"/>
                        <a14:foregroundMark x1="22000" y1="83733" x2="22400" y2="86933"/>
                        <a14:foregroundMark x1="24600" y1="83200" x2="22600" y2="84533"/>
                        <a14:foregroundMark x1="27200" y1="90933" x2="28200" y2="92000"/>
                        <a14:foregroundMark x1="5600" y1="92800" x2="10000" y2="96533"/>
                        <a14:foregroundMark x1="20200" y1="51467" x2="24600" y2="55733"/>
                        <a14:foregroundMark x1="12600" y1="76533" x2="10600" y2="78400"/>
                        <a14:foregroundMark x1="12800" y1="74933" x2="14600" y2="72800"/>
                        <a14:foregroundMark x1="10200" y1="69600" x2="8000" y2="70933"/>
                        <a14:foregroundMark x1="7200" y1="71200" x2="1800" y2="76800"/>
                        <a14:foregroundMark x1="8400" y1="72800" x2="3800" y2="78133"/>
                        <a14:foregroundMark x1="2600" y1="77333" x2="3800" y2="78667"/>
                        <a14:foregroundMark x1="10200" y1="69333" x2="13800" y2="65600"/>
                        <a14:foregroundMark x1="14400" y1="66400" x2="17000" y2="69333"/>
                        <a14:foregroundMark x1="16400" y1="70933" x2="15400" y2="72533"/>
                        <a14:foregroundMark x1="13400" y1="66133" x2="11800" y2="65600"/>
                        <a14:foregroundMark x1="89800" y1="37600" x2="87400" y2="34933"/>
                        <a14:foregroundMark x1="92800" y1="25333" x2="95200" y2="25067"/>
                        <a14:backgroundMark x1="8400" y1="76533" x2="13400" y2="71467"/>
                        <a14:backgroundMark x1="15400" y1="69867" x2="15800" y2="69333"/>
                        <a14:backgroundMark x1="17200" y1="69067" x2="17600" y2="69600"/>
                        <a14:backgroundMark x1="79000" y1="46133" x2="80600" y2="49333"/>
                        <a14:backgroundMark x1="88800" y1="34667" x2="89200" y2="36000"/>
                        <a14:backgroundMark x1="95200" y1="24000" x2="95000" y2="24000"/>
                        <a14:backgroundMark x1="95400" y1="24533" x2="93400" y2="24533"/>
                        <a14:backgroundMark x1="96000" y1="25867" x2="93400" y2="25867"/>
                        <a14:backgroundMark x1="83800" y1="26400" x2="84400" y2="26667"/>
                        <a14:backgroundMark x1="64600" y1="25867" x2="62800" y2="26400"/>
                        <a14:backgroundMark x1="62800" y1="26933" x2="61800" y2="26933"/>
                      </a14:backgroundRemoval>
                    </a14:imgEffect>
                  </a14:imgLayer>
                </a14:imgProps>
              </a:ext>
              <a:ext uri="{28A0092B-C50C-407E-A947-70E740481C1C}">
                <a14:useLocalDpi xmlns:a14="http://schemas.microsoft.com/office/drawing/2010/main" val="0"/>
              </a:ext>
            </a:extLst>
          </a:blip>
          <a:stretch>
            <a:fillRect/>
          </a:stretch>
        </p:blipFill>
        <p:spPr>
          <a:xfrm>
            <a:off x="5347855" y="482692"/>
            <a:ext cx="3796145" cy="4017764"/>
          </a:xfrm>
          <a:prstGeom prst="rect">
            <a:avLst/>
          </a:prstGeom>
        </p:spPr>
      </p:pic>
      <p:sp>
        <p:nvSpPr>
          <p:cNvPr id="6" name="Rectangle 5"/>
          <p:cNvSpPr/>
          <p:nvPr/>
        </p:nvSpPr>
        <p:spPr>
          <a:xfrm>
            <a:off x="0" y="4788450"/>
            <a:ext cx="8273479" cy="276999"/>
          </a:xfrm>
          <a:prstGeom prst="rect">
            <a:avLst/>
          </a:prstGeom>
        </p:spPr>
        <p:txBody>
          <a:bodyPr wrap="square">
            <a:spAutoFit/>
          </a:bodyPr>
          <a:lstStyle/>
          <a:p>
            <a:r>
              <a:rPr lang="en-US" sz="1200" dirty="0">
                <a:solidFill>
                  <a:schemeClr val="dk1"/>
                </a:solidFill>
                <a:latin typeface="Inria Sans Light"/>
                <a:ea typeface="Inria Sans Light"/>
                <a:cs typeface="Inria Sans Light"/>
                <a:sym typeface="Inria Sans Light"/>
              </a:rPr>
              <a:t>[2] </a:t>
            </a:r>
            <a:r>
              <a:rPr lang="en-US" sz="1200" dirty="0" err="1">
                <a:solidFill>
                  <a:schemeClr val="dk1"/>
                </a:solidFill>
                <a:latin typeface="Inria Sans Light"/>
                <a:ea typeface="Inria Sans Light"/>
                <a:cs typeface="Inria Sans Light"/>
                <a:sym typeface="Inria Sans Light"/>
              </a:rPr>
              <a:t>IoT</a:t>
            </a:r>
            <a:r>
              <a:rPr lang="en-US" sz="1200" dirty="0">
                <a:solidFill>
                  <a:schemeClr val="dk1"/>
                </a:solidFill>
                <a:latin typeface="Inria Sans Light"/>
                <a:ea typeface="Inria Sans Light"/>
                <a:cs typeface="Inria Sans Light"/>
                <a:sym typeface="Inria Sans Light"/>
              </a:rPr>
              <a:t> Fundamentals: Networking Technologies, Protocols, and Use Cases for the Internet of Thing, Cisco press, 2017</a:t>
            </a:r>
          </a:p>
        </p:txBody>
      </p:sp>
      <p:sp>
        <p:nvSpPr>
          <p:cNvPr id="7" name="TextBox 6"/>
          <p:cNvSpPr txBox="1"/>
          <p:nvPr/>
        </p:nvSpPr>
        <p:spPr>
          <a:xfrm>
            <a:off x="5277118" y="4442361"/>
            <a:ext cx="1968809" cy="276999"/>
          </a:xfrm>
          <a:prstGeom prst="rect">
            <a:avLst/>
          </a:prstGeom>
          <a:noFill/>
        </p:spPr>
        <p:txBody>
          <a:bodyPr wrap="none" rtlCol="0">
            <a:spAutoFit/>
          </a:bodyPr>
          <a:lstStyle/>
          <a:p>
            <a:r>
              <a:rPr lang="en-US" sz="1200" dirty="0" smtClean="0">
                <a:solidFill>
                  <a:schemeClr val="tx1"/>
                </a:solidFill>
              </a:rPr>
              <a:t>Figure 3: different sensors</a:t>
            </a:r>
            <a:endParaRPr lang="en-US" sz="1200" dirty="0">
              <a:solidFill>
                <a:schemeClr val="tx1"/>
              </a:solidFill>
            </a:endParaRPr>
          </a:p>
        </p:txBody>
      </p:sp>
    </p:spTree>
    <p:extLst>
      <p:ext uri="{BB962C8B-B14F-4D97-AF65-F5344CB8AC3E}">
        <p14:creationId xmlns:p14="http://schemas.microsoft.com/office/powerpoint/2010/main" val="2660833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Actuators</a:t>
            </a:r>
            <a:endParaRPr lang="en-US" dirty="0"/>
          </a:p>
        </p:txBody>
      </p:sp>
      <p:sp>
        <p:nvSpPr>
          <p:cNvPr id="3" name="Text Placeholder 2"/>
          <p:cNvSpPr>
            <a:spLocks noGrp="1"/>
          </p:cNvSpPr>
          <p:nvPr>
            <p:ph type="body" idx="1"/>
          </p:nvPr>
        </p:nvSpPr>
        <p:spPr>
          <a:xfrm>
            <a:off x="763851" y="1754550"/>
            <a:ext cx="8051974" cy="3033900"/>
          </a:xfrm>
        </p:spPr>
        <p:txBody>
          <a:bodyPr/>
          <a:lstStyle/>
          <a:p>
            <a:r>
              <a:rPr lang="en-US" sz="2000" dirty="0"/>
              <a:t>Actuators receive some type of control signal (commonly an electric signal or digital </a:t>
            </a:r>
            <a:r>
              <a:rPr lang="en-US" sz="2000" dirty="0" smtClean="0"/>
              <a:t>command, PWM </a:t>
            </a:r>
            <a:r>
              <a:rPr lang="en-US" sz="2000" dirty="0"/>
              <a:t>in section 7</a:t>
            </a:r>
            <a:r>
              <a:rPr lang="en-US" sz="2000" dirty="0" smtClean="0"/>
              <a:t>) </a:t>
            </a:r>
            <a:r>
              <a:rPr lang="en-US" sz="2000" dirty="0"/>
              <a:t>that triggers a physical effect, usually some type of motion, force</a:t>
            </a:r>
            <a:r>
              <a:rPr lang="en-US" sz="2000" dirty="0" smtClean="0"/>
              <a:t>, voice, light </a:t>
            </a:r>
            <a:r>
              <a:rPr lang="en-US" sz="2000" dirty="0"/>
              <a:t>and so on</a:t>
            </a:r>
            <a:r>
              <a:rPr lang="en-US" sz="2000" dirty="0" smtClean="0"/>
              <a:t>.</a:t>
            </a:r>
          </a:p>
          <a:p>
            <a:endParaRPr lang="en-US" sz="2000" dirty="0"/>
          </a:p>
          <a:p>
            <a:r>
              <a:rPr lang="en-US" sz="2000" dirty="0" smtClean="0"/>
              <a:t>Like sensors each kind of actuator consume different amount of power. For example motor power consumptions is much higher than buzzer</a:t>
            </a:r>
          </a:p>
          <a:p>
            <a:endParaRPr lang="en-US" sz="2000" dirty="0"/>
          </a:p>
          <a:p>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5" name="Rectangle 4"/>
          <p:cNvSpPr/>
          <p:nvPr/>
        </p:nvSpPr>
        <p:spPr>
          <a:xfrm>
            <a:off x="0" y="4788450"/>
            <a:ext cx="8595360" cy="276999"/>
          </a:xfrm>
          <a:prstGeom prst="rect">
            <a:avLst/>
          </a:prstGeom>
        </p:spPr>
        <p:txBody>
          <a:bodyPr wrap="square">
            <a:spAutoFit/>
          </a:bodyPr>
          <a:lstStyle/>
          <a:p>
            <a:r>
              <a:rPr lang="en-US" sz="1200" dirty="0">
                <a:solidFill>
                  <a:schemeClr val="dk1"/>
                </a:solidFill>
                <a:latin typeface="Inria Sans Light"/>
                <a:ea typeface="Inria Sans Light"/>
                <a:cs typeface="Inria Sans Light"/>
                <a:sym typeface="Inria Sans Light"/>
              </a:rPr>
              <a:t>[2] </a:t>
            </a:r>
            <a:r>
              <a:rPr lang="en-US" sz="1200" dirty="0" err="1">
                <a:solidFill>
                  <a:schemeClr val="dk1"/>
                </a:solidFill>
                <a:latin typeface="Inria Sans Light"/>
                <a:ea typeface="Inria Sans Light"/>
                <a:cs typeface="Inria Sans Light"/>
                <a:sym typeface="Inria Sans Light"/>
              </a:rPr>
              <a:t>IoT</a:t>
            </a:r>
            <a:r>
              <a:rPr lang="en-US" sz="1200" dirty="0">
                <a:solidFill>
                  <a:schemeClr val="dk1"/>
                </a:solidFill>
                <a:latin typeface="Inria Sans Light"/>
                <a:ea typeface="Inria Sans Light"/>
                <a:cs typeface="Inria Sans Light"/>
                <a:sym typeface="Inria Sans Light"/>
              </a:rPr>
              <a:t> Fundamentals: Networking Technologies, Protocols, and Use Cases for the Internet of Thing, Cisco press, 2017</a:t>
            </a:r>
          </a:p>
        </p:txBody>
      </p:sp>
    </p:spTree>
    <p:extLst>
      <p:ext uri="{BB962C8B-B14F-4D97-AF65-F5344CB8AC3E}">
        <p14:creationId xmlns:p14="http://schemas.microsoft.com/office/powerpoint/2010/main" val="117281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a:t>
            </a:r>
            <a:r>
              <a:rPr lang="en-US" dirty="0" smtClean="0"/>
              <a:t>technologies</a:t>
            </a:r>
            <a:endParaRPr lang="en-US" dirty="0"/>
          </a:p>
        </p:txBody>
      </p:sp>
      <p:sp>
        <p:nvSpPr>
          <p:cNvPr id="3" name="Text Placeholder 2"/>
          <p:cNvSpPr>
            <a:spLocks noGrp="1"/>
          </p:cNvSpPr>
          <p:nvPr>
            <p:ph type="body" idx="1"/>
          </p:nvPr>
        </p:nvSpPr>
        <p:spPr>
          <a:xfrm>
            <a:off x="707011" y="1350900"/>
            <a:ext cx="8284464" cy="4037964"/>
          </a:xfrm>
        </p:spPr>
        <p:txBody>
          <a:bodyPr/>
          <a:lstStyle/>
          <a:p>
            <a:r>
              <a:rPr lang="en-US" sz="1800" dirty="0"/>
              <a:t>An essential requirement for implementing a large and cooperating network of devices is the ability to have a flexible, inexpensive and adaptive connectivity </a:t>
            </a:r>
            <a:r>
              <a:rPr lang="en-US" sz="1800" dirty="0" smtClean="0"/>
              <a:t>layer</a:t>
            </a:r>
          </a:p>
          <a:p>
            <a:endParaRPr lang="en-US" sz="1800" dirty="0" smtClean="0"/>
          </a:p>
          <a:p>
            <a:r>
              <a:rPr lang="en-US" sz="1800" dirty="0"/>
              <a:t>For these reasons, during the years, several wireless connectivity standards have emerged, ranging from very short-range, low power connections to </a:t>
            </a:r>
            <a:r>
              <a:rPr lang="en-US" sz="1800" dirty="0" smtClean="0"/>
              <a:t>long range </a:t>
            </a:r>
            <a:r>
              <a:rPr lang="en-US" sz="1800" dirty="0"/>
              <a:t>connectivity solutions based on cellular technologies</a:t>
            </a:r>
            <a:r>
              <a:rPr lang="en-US" sz="1800" dirty="0" smtClean="0"/>
              <a:t>.</a:t>
            </a:r>
          </a:p>
          <a:p>
            <a:endParaRPr lang="en-US" sz="1800" dirty="0"/>
          </a:p>
          <a:p>
            <a:r>
              <a:rPr lang="en-US" sz="1800" dirty="0"/>
              <a:t>While short-range protocols can be successfully used for a number of applications (e.g., smart homes, wearable, etc.), for many other applications larger coverage radii become mandatory.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5" name="Rectangle 4"/>
          <p:cNvSpPr/>
          <p:nvPr/>
        </p:nvSpPr>
        <p:spPr>
          <a:xfrm>
            <a:off x="50" y="4788450"/>
            <a:ext cx="4572000" cy="276999"/>
          </a:xfrm>
          <a:prstGeom prst="rect">
            <a:avLst/>
          </a:prstGeom>
        </p:spPr>
        <p:txBody>
          <a:bodyPr>
            <a:spAutoFit/>
          </a:bodyPr>
          <a:lstStyle/>
          <a:p>
            <a:r>
              <a:rPr lang="en-US" sz="1200" dirty="0">
                <a:solidFill>
                  <a:schemeClr val="dk1"/>
                </a:solidFill>
                <a:latin typeface="Inria Sans Light"/>
                <a:ea typeface="Inria Sans Light"/>
                <a:cs typeface="Inria Sans Light"/>
              </a:rPr>
              <a:t>[3] LPWAN white paper, </a:t>
            </a:r>
            <a:r>
              <a:rPr lang="en-US" sz="1200" dirty="0" err="1">
                <a:solidFill>
                  <a:schemeClr val="dk1"/>
                </a:solidFill>
                <a:latin typeface="Inria Sans Light"/>
                <a:ea typeface="Inria Sans Light"/>
                <a:cs typeface="Inria Sans Light"/>
              </a:rPr>
              <a:t>Leverege</a:t>
            </a:r>
            <a:r>
              <a:rPr lang="en-US" sz="1200" dirty="0">
                <a:solidFill>
                  <a:schemeClr val="dk1"/>
                </a:solidFill>
                <a:latin typeface="Inria Sans Light"/>
                <a:ea typeface="Inria Sans Light"/>
                <a:cs typeface="Inria Sans Light"/>
              </a:rPr>
              <a:t> LLC, 2020 | </a:t>
            </a:r>
            <a:r>
              <a:rPr lang="en-US" sz="1200" dirty="0">
                <a:solidFill>
                  <a:schemeClr val="dk1"/>
                </a:solidFill>
                <a:latin typeface="Inria Sans Light"/>
                <a:ea typeface="Inria Sans Light"/>
                <a:cs typeface="Inria Sans Light"/>
                <a:hlinkClick r:id="rId2"/>
              </a:rPr>
              <a:t>www.leverege.com</a:t>
            </a:r>
            <a:endParaRPr lang="en-US" sz="1200" dirty="0">
              <a:solidFill>
                <a:schemeClr val="dk1"/>
              </a:solidFill>
              <a:latin typeface="Inria Sans Light"/>
              <a:ea typeface="Inria Sans Light"/>
              <a:cs typeface="Inria Sans Light"/>
            </a:endParaRPr>
          </a:p>
        </p:txBody>
      </p:sp>
    </p:spTree>
    <p:extLst>
      <p:ext uri="{BB962C8B-B14F-4D97-AF65-F5344CB8AC3E}">
        <p14:creationId xmlns:p14="http://schemas.microsoft.com/office/powerpoint/2010/main" val="2960631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640759"/>
            <a:ext cx="6728400" cy="682349"/>
          </a:xfrm>
        </p:spPr>
        <p:txBody>
          <a:bodyPr/>
          <a:lstStyle/>
          <a:p>
            <a:r>
              <a:rPr lang="en-US" dirty="0" smtClean="0"/>
              <a:t>Communication Devices and technologies</a:t>
            </a:r>
            <a:endParaRPr lang="en-US" dirty="0"/>
          </a:p>
        </p:txBody>
      </p:sp>
      <p:sp>
        <p:nvSpPr>
          <p:cNvPr id="3" name="Text Placeholder 2"/>
          <p:cNvSpPr>
            <a:spLocks noGrp="1"/>
          </p:cNvSpPr>
          <p:nvPr>
            <p:ph type="body" idx="1"/>
          </p:nvPr>
        </p:nvSpPr>
        <p:spPr>
          <a:xfrm>
            <a:off x="750278" y="1442340"/>
            <a:ext cx="8180362" cy="3033900"/>
          </a:xfrm>
        </p:spPr>
        <p:txBody>
          <a:bodyPr/>
          <a:lstStyle/>
          <a:p>
            <a:r>
              <a:rPr lang="en-US" sz="1800" dirty="0"/>
              <a:t>Each communication technology has its own characteristics. To determine the type of communication device of objects, we must pay attention to these features.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24" y="2324194"/>
            <a:ext cx="7845552" cy="24489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8"/>
          <p:cNvSpPr/>
          <p:nvPr/>
        </p:nvSpPr>
        <p:spPr>
          <a:xfrm>
            <a:off x="798254" y="4742688"/>
            <a:ext cx="6255239" cy="261610"/>
          </a:xfrm>
          <a:prstGeom prst="rect">
            <a:avLst/>
          </a:prstGeom>
        </p:spPr>
        <p:txBody>
          <a:bodyPr wrap="none">
            <a:spAutoFit/>
          </a:bodyPr>
          <a:lstStyle/>
          <a:p>
            <a:r>
              <a:rPr lang="en-US" sz="1100" dirty="0" smtClean="0">
                <a:solidFill>
                  <a:schemeClr val="dk1"/>
                </a:solidFill>
                <a:latin typeface="Inria Sans Light"/>
                <a:ea typeface="Inria Sans Light"/>
                <a:cs typeface="Inria Sans Light"/>
              </a:rPr>
              <a:t>Figure 4: characteristics of communication technologies  and their impact on the power consumption</a:t>
            </a:r>
            <a:endParaRPr lang="en-US" sz="1100" dirty="0">
              <a:solidFill>
                <a:schemeClr val="dk1"/>
              </a:solidFill>
              <a:latin typeface="Inria Sans Light"/>
              <a:ea typeface="Inria Sans Light"/>
              <a:cs typeface="Inria Sans Light"/>
            </a:endParaRPr>
          </a:p>
        </p:txBody>
      </p:sp>
    </p:spTree>
    <p:extLst>
      <p:ext uri="{BB962C8B-B14F-4D97-AF65-F5344CB8AC3E}">
        <p14:creationId xmlns:p14="http://schemas.microsoft.com/office/powerpoint/2010/main" val="2780934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8858" y="2263384"/>
            <a:ext cx="6634200" cy="608400"/>
          </a:xfrm>
        </p:spPr>
        <p:txBody>
          <a:bodyPr/>
          <a:lstStyle/>
          <a:p>
            <a:r>
              <a:rPr lang="en-US" dirty="0" smtClean="0"/>
              <a:t>Power management</a:t>
            </a:r>
            <a:endParaRPr lang="en-US" dirty="0"/>
          </a:p>
        </p:txBody>
      </p:sp>
      <p:sp>
        <p:nvSpPr>
          <p:cNvPr id="4" name="Rectangle 3"/>
          <p:cNvSpPr/>
          <p:nvPr/>
        </p:nvSpPr>
        <p:spPr>
          <a:xfrm>
            <a:off x="455772" y="2189019"/>
            <a:ext cx="1463083" cy="757130"/>
          </a:xfrm>
          <a:prstGeom prst="rect">
            <a:avLst/>
          </a:prstGeom>
        </p:spPr>
        <p:txBody>
          <a:bodyPr wrap="square">
            <a:spAutoFit/>
          </a:bodyPr>
          <a:lstStyle/>
          <a:p>
            <a:pPr algn="ctr">
              <a:lnSpc>
                <a:spcPct val="90000"/>
              </a:lnSpc>
            </a:pPr>
            <a:r>
              <a:rPr lang="en" sz="4800" b="1" dirty="0">
                <a:solidFill>
                  <a:schemeClr val="dk1"/>
                </a:solidFill>
                <a:latin typeface="Saira Semi Condensed"/>
                <a:ea typeface="Saira Semi Condensed"/>
                <a:cs typeface="Saira Semi Condensed"/>
                <a:sym typeface="Saira Semi Condensed"/>
              </a:rPr>
              <a:t>3</a:t>
            </a:r>
          </a:p>
        </p:txBody>
      </p:sp>
    </p:spTree>
    <p:extLst>
      <p:ext uri="{BB962C8B-B14F-4D97-AF65-F5344CB8AC3E}">
        <p14:creationId xmlns:p14="http://schemas.microsoft.com/office/powerpoint/2010/main" val="2126868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supplies in </a:t>
            </a:r>
            <a:r>
              <a:rPr lang="en-US" dirty="0" err="1" smtClean="0"/>
              <a:t>IoT</a:t>
            </a:r>
            <a:endParaRPr lang="en-US" dirty="0"/>
          </a:p>
        </p:txBody>
      </p:sp>
      <p:sp>
        <p:nvSpPr>
          <p:cNvPr id="3" name="Text Placeholder 2"/>
          <p:cNvSpPr>
            <a:spLocks noGrp="1"/>
          </p:cNvSpPr>
          <p:nvPr>
            <p:ph type="body" idx="1"/>
          </p:nvPr>
        </p:nvSpPr>
        <p:spPr>
          <a:xfrm>
            <a:off x="410611" y="1333166"/>
            <a:ext cx="8580864" cy="3727207"/>
          </a:xfrm>
        </p:spPr>
        <p:txBody>
          <a:bodyPr/>
          <a:lstStyle/>
          <a:p>
            <a:r>
              <a:rPr lang="en-US" sz="2000" dirty="0"/>
              <a:t>One of the first decisions in </a:t>
            </a:r>
            <a:r>
              <a:rPr lang="en-US" sz="2000" dirty="0" err="1"/>
              <a:t>IoT</a:t>
            </a:r>
            <a:r>
              <a:rPr lang="en-US" sz="2000" dirty="0"/>
              <a:t> system design should be the power source</a:t>
            </a:r>
          </a:p>
          <a:p>
            <a:endParaRPr lang="en-US" sz="2000" dirty="0" smtClean="0"/>
          </a:p>
          <a:p>
            <a:r>
              <a:rPr lang="en-US" sz="2000" dirty="0" smtClean="0"/>
              <a:t>The </a:t>
            </a:r>
            <a:r>
              <a:rPr lang="en-US" sz="2000" dirty="0"/>
              <a:t>power </a:t>
            </a:r>
            <a:r>
              <a:rPr lang="en-US" sz="2000" dirty="0" smtClean="0"/>
              <a:t>source of smart things is </a:t>
            </a:r>
            <a:r>
              <a:rPr lang="en-US" sz="2000" dirty="0"/>
              <a:t>determined by the </a:t>
            </a:r>
            <a:r>
              <a:rPr lang="en-US" sz="2000" u="sng" dirty="0" smtClean="0"/>
              <a:t>area of application</a:t>
            </a:r>
            <a:r>
              <a:rPr lang="en-US" sz="2000" dirty="0" smtClean="0"/>
              <a:t> and </a:t>
            </a:r>
            <a:r>
              <a:rPr lang="en-US" sz="2000" u="sng" dirty="0" smtClean="0"/>
              <a:t>The location</a:t>
            </a:r>
            <a:r>
              <a:rPr lang="en-US" sz="2000" dirty="0" smtClean="0"/>
              <a:t>  </a:t>
            </a:r>
            <a:r>
              <a:rPr lang="en-US" sz="2000" dirty="0"/>
              <a:t>which the node is </a:t>
            </a:r>
            <a:r>
              <a:rPr lang="en-US" sz="2000" dirty="0" smtClean="0"/>
              <a:t>placed</a:t>
            </a:r>
          </a:p>
          <a:p>
            <a:pPr lvl="1">
              <a:buFont typeface="Wingdings" panose="05000000000000000000" pitchFamily="2" charset="2"/>
              <a:buChar char="Ø"/>
            </a:pPr>
            <a:r>
              <a:rPr lang="en-US" sz="2000" dirty="0"/>
              <a:t>Urban and suburban areas</a:t>
            </a:r>
          </a:p>
          <a:p>
            <a:pPr lvl="1">
              <a:buFont typeface="Wingdings" panose="05000000000000000000" pitchFamily="2" charset="2"/>
              <a:buChar char="Ø"/>
            </a:pPr>
            <a:r>
              <a:rPr lang="en-US" sz="2000" dirty="0"/>
              <a:t>Power grid </a:t>
            </a:r>
            <a:r>
              <a:rPr lang="en-US" sz="2000" dirty="0" smtClean="0"/>
              <a:t>access</a:t>
            </a:r>
          </a:p>
          <a:p>
            <a:pPr lvl="1">
              <a:buFont typeface="Wingdings" panose="05000000000000000000" pitchFamily="2" charset="2"/>
              <a:buChar char="Ø"/>
            </a:pPr>
            <a:r>
              <a:rPr lang="en-US" sz="2000" dirty="0"/>
              <a:t>smart homes, wearable, </a:t>
            </a:r>
            <a:r>
              <a:rPr lang="en-US" sz="2000" dirty="0" smtClean="0"/>
              <a:t>agriculture, industry, etc.</a:t>
            </a:r>
          </a:p>
          <a:p>
            <a:endParaRPr lang="fa-IR" dirty="0" smtClean="0"/>
          </a:p>
          <a:p>
            <a:r>
              <a:rPr lang="en-US" sz="2000" dirty="0" smtClean="0"/>
              <a:t>In </a:t>
            </a:r>
            <a:r>
              <a:rPr lang="en-US" sz="2000" dirty="0"/>
              <a:t>applications where </a:t>
            </a:r>
            <a:r>
              <a:rPr lang="en-US" sz="2000" dirty="0" smtClean="0"/>
              <a:t>nodes </a:t>
            </a:r>
            <a:r>
              <a:rPr lang="en-US" sz="2000" u="sng" dirty="0"/>
              <a:t>do not have access to the power grid</a:t>
            </a:r>
            <a:r>
              <a:rPr lang="en-US" sz="2000" dirty="0"/>
              <a:t>, </a:t>
            </a:r>
            <a:r>
              <a:rPr lang="en-US" sz="2000" u="sng" dirty="0"/>
              <a:t>power management</a:t>
            </a:r>
            <a:r>
              <a:rPr lang="en-US" sz="2000" dirty="0"/>
              <a:t> becomes very important and vital</a:t>
            </a:r>
            <a:endParaRPr lang="fa-IR" sz="2000" dirty="0" smtClean="0"/>
          </a:p>
          <a:p>
            <a:pPr lvl="1">
              <a:buFont typeface="Wingdings" panose="05000000000000000000" pitchFamily="2" charset="2"/>
              <a:buChar char="Ø"/>
            </a:pPr>
            <a:endParaRPr lang="en-US" dirty="0" smtClean="0"/>
          </a:p>
          <a:p>
            <a:pPr marL="114300" indent="0">
              <a:buNone/>
            </a:pPr>
            <a:endParaRPr lang="en-US" dirty="0" smtClean="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5" name="Rectangle 4"/>
          <p:cNvSpPr/>
          <p:nvPr/>
        </p:nvSpPr>
        <p:spPr>
          <a:xfrm>
            <a:off x="-68058" y="4866501"/>
            <a:ext cx="4105611" cy="276999"/>
          </a:xfrm>
          <a:prstGeom prst="rect">
            <a:avLst/>
          </a:prstGeom>
        </p:spPr>
        <p:txBody>
          <a:bodyPr wrap="none">
            <a:spAutoFit/>
          </a:bodyPr>
          <a:lstStyle/>
          <a:p>
            <a:pPr fontAlgn="base"/>
            <a:r>
              <a:rPr lang="en-US" sz="1200" dirty="0">
                <a:solidFill>
                  <a:srgbClr val="FFFFFF"/>
                </a:solidFill>
                <a:latin typeface="Inria Sans" panose="020B0604020202020204" charset="0"/>
                <a:cs typeface="Times New Roman" panose="02020603050405020304" pitchFamily="18" charset="0"/>
              </a:rPr>
              <a:t>[4] Internet of Things A to Z : Technologies and </a:t>
            </a:r>
            <a:r>
              <a:rPr lang="en-US" sz="1200" dirty="0" smtClean="0">
                <a:solidFill>
                  <a:srgbClr val="FFFFFF"/>
                </a:solidFill>
                <a:latin typeface="Inria Sans" panose="020B0604020202020204" charset="0"/>
                <a:cs typeface="Times New Roman" panose="02020603050405020304" pitchFamily="18" charset="0"/>
              </a:rPr>
              <a:t>Applications</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77051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supplies in </a:t>
            </a:r>
            <a:r>
              <a:rPr lang="en-US" dirty="0" err="1"/>
              <a:t>IoT</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18" name="Rectangle 17"/>
          <p:cNvSpPr/>
          <p:nvPr/>
        </p:nvSpPr>
        <p:spPr>
          <a:xfrm>
            <a:off x="695231" y="4215168"/>
            <a:ext cx="4572000" cy="276999"/>
          </a:xfrm>
          <a:prstGeom prst="rect">
            <a:avLst/>
          </a:prstGeom>
        </p:spPr>
        <p:txBody>
          <a:bodyPr>
            <a:spAutoFit/>
          </a:bodyPr>
          <a:lstStyle/>
          <a:p>
            <a:r>
              <a:rPr lang="en-US" sz="1200" dirty="0">
                <a:solidFill>
                  <a:schemeClr val="dk1"/>
                </a:solidFill>
                <a:latin typeface="Inria Sans Light"/>
                <a:ea typeface="Inria Sans Light"/>
                <a:cs typeface="Inria Sans Light"/>
              </a:rPr>
              <a:t>Figure </a:t>
            </a:r>
            <a:r>
              <a:rPr lang="en-US" sz="1200" dirty="0" smtClean="0">
                <a:solidFill>
                  <a:schemeClr val="dk1"/>
                </a:solidFill>
                <a:latin typeface="Inria Sans Light"/>
                <a:ea typeface="Inria Sans Light"/>
                <a:cs typeface="Inria Sans Light"/>
              </a:rPr>
              <a:t>5: Power Sources for </a:t>
            </a:r>
            <a:r>
              <a:rPr lang="en-US" sz="1200" dirty="0" err="1" smtClean="0">
                <a:solidFill>
                  <a:schemeClr val="dk1"/>
                </a:solidFill>
                <a:latin typeface="Inria Sans Light"/>
                <a:ea typeface="Inria Sans Light"/>
                <a:cs typeface="Inria Sans Light"/>
              </a:rPr>
              <a:t>IoT</a:t>
            </a:r>
            <a:r>
              <a:rPr lang="en-US" sz="1200" dirty="0" smtClean="0">
                <a:solidFill>
                  <a:schemeClr val="dk1"/>
                </a:solidFill>
                <a:latin typeface="Inria Sans Light"/>
                <a:ea typeface="Inria Sans Light"/>
                <a:cs typeface="Inria Sans Light"/>
              </a:rPr>
              <a:t> [5]</a:t>
            </a:r>
            <a:endParaRPr lang="en-US" sz="1200" dirty="0">
              <a:solidFill>
                <a:schemeClr val="dk1"/>
              </a:solidFill>
              <a:latin typeface="Inria Sans Light"/>
              <a:ea typeface="Inria Sans Light"/>
              <a:cs typeface="Inria Sans Light"/>
            </a:endParaRPr>
          </a:p>
        </p:txBody>
      </p:sp>
      <p:sp>
        <p:nvSpPr>
          <p:cNvPr id="20" name="Rounded Rectangle 19"/>
          <p:cNvSpPr/>
          <p:nvPr/>
        </p:nvSpPr>
        <p:spPr>
          <a:xfrm>
            <a:off x="3112849" y="1487423"/>
            <a:ext cx="2265218" cy="4641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Power Sources for </a:t>
            </a:r>
            <a:r>
              <a:rPr lang="en-US" dirty="0" err="1" smtClean="0"/>
              <a:t>IoT</a:t>
            </a:r>
            <a:endParaRPr lang="en-US" dirty="0"/>
          </a:p>
        </p:txBody>
      </p:sp>
      <p:sp>
        <p:nvSpPr>
          <p:cNvPr id="22" name="Rounded Rectangle 21"/>
          <p:cNvSpPr/>
          <p:nvPr/>
        </p:nvSpPr>
        <p:spPr>
          <a:xfrm>
            <a:off x="775855" y="2273579"/>
            <a:ext cx="2265218" cy="4641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Storage</a:t>
            </a:r>
            <a:endParaRPr lang="en-US" dirty="0"/>
          </a:p>
        </p:txBody>
      </p:sp>
      <p:sp>
        <p:nvSpPr>
          <p:cNvPr id="23" name="Rounded Rectangle 22"/>
          <p:cNvSpPr/>
          <p:nvPr/>
        </p:nvSpPr>
        <p:spPr>
          <a:xfrm>
            <a:off x="3112849" y="2252798"/>
            <a:ext cx="2265218" cy="4641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Distribution</a:t>
            </a:r>
            <a:endParaRPr lang="en-US" dirty="0"/>
          </a:p>
        </p:txBody>
      </p:sp>
      <p:sp>
        <p:nvSpPr>
          <p:cNvPr id="24" name="Rounded Rectangle 23"/>
          <p:cNvSpPr/>
          <p:nvPr/>
        </p:nvSpPr>
        <p:spPr>
          <a:xfrm>
            <a:off x="5449843" y="2245873"/>
            <a:ext cx="2265218" cy="4641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Harvesting</a:t>
            </a:r>
            <a:endParaRPr lang="en-US" dirty="0"/>
          </a:p>
        </p:txBody>
      </p:sp>
      <p:sp>
        <p:nvSpPr>
          <p:cNvPr id="25" name="Rounded Rectangle 24"/>
          <p:cNvSpPr/>
          <p:nvPr/>
        </p:nvSpPr>
        <p:spPr>
          <a:xfrm>
            <a:off x="775855" y="2980767"/>
            <a:ext cx="2265218" cy="123440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Batteries</a:t>
            </a:r>
          </a:p>
          <a:p>
            <a:pPr algn="ctr"/>
            <a:r>
              <a:rPr lang="en-US" dirty="0" smtClean="0"/>
              <a:t>Micro-fuel cells</a:t>
            </a:r>
          </a:p>
          <a:p>
            <a:pPr algn="ctr"/>
            <a:r>
              <a:rPr lang="en-US" dirty="0" smtClean="0"/>
              <a:t>Micro-Heat engines</a:t>
            </a:r>
          </a:p>
          <a:p>
            <a:pPr algn="ctr"/>
            <a:r>
              <a:rPr lang="en-US" dirty="0" smtClean="0"/>
              <a:t>Super Capacitors</a:t>
            </a:r>
            <a:endParaRPr lang="en-US" dirty="0"/>
          </a:p>
        </p:txBody>
      </p:sp>
      <p:sp>
        <p:nvSpPr>
          <p:cNvPr id="26" name="Rounded Rectangle 25"/>
          <p:cNvSpPr/>
          <p:nvPr/>
        </p:nvSpPr>
        <p:spPr>
          <a:xfrm>
            <a:off x="3112849" y="2980767"/>
            <a:ext cx="2265218" cy="123440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Power grid</a:t>
            </a:r>
          </a:p>
        </p:txBody>
      </p:sp>
      <p:sp>
        <p:nvSpPr>
          <p:cNvPr id="27" name="Rounded Rectangle 26"/>
          <p:cNvSpPr/>
          <p:nvPr/>
        </p:nvSpPr>
        <p:spPr>
          <a:xfrm>
            <a:off x="5449843" y="2980767"/>
            <a:ext cx="2265218" cy="123440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Solar</a:t>
            </a:r>
          </a:p>
          <a:p>
            <a:pPr algn="ctr"/>
            <a:r>
              <a:rPr lang="en-US" dirty="0" smtClean="0"/>
              <a:t>Wind</a:t>
            </a:r>
          </a:p>
          <a:p>
            <a:pPr algn="ctr"/>
            <a:r>
              <a:rPr lang="en-US" dirty="0" smtClean="0"/>
              <a:t>Hydro</a:t>
            </a:r>
          </a:p>
          <a:p>
            <a:pPr algn="ctr"/>
            <a:r>
              <a:rPr lang="en-US" dirty="0" smtClean="0"/>
              <a:t>Mechanical</a:t>
            </a:r>
          </a:p>
          <a:p>
            <a:pPr algn="ctr"/>
            <a:r>
              <a:rPr lang="en-US" dirty="0" smtClean="0"/>
              <a:t>Thermal</a:t>
            </a:r>
            <a:endParaRPr lang="en-US" dirty="0"/>
          </a:p>
        </p:txBody>
      </p:sp>
      <p:cxnSp>
        <p:nvCxnSpPr>
          <p:cNvPr id="29" name="Straight Arrow Connector 28"/>
          <p:cNvCxnSpPr>
            <a:stCxn id="20" idx="2"/>
            <a:endCxn id="23" idx="0"/>
          </p:cNvCxnSpPr>
          <p:nvPr/>
        </p:nvCxnSpPr>
        <p:spPr>
          <a:xfrm>
            <a:off x="4245458" y="1951551"/>
            <a:ext cx="0" cy="30124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906386" y="1719487"/>
            <a:ext cx="0" cy="5540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0" idx="1"/>
          </p:cNvCxnSpPr>
          <p:nvPr/>
        </p:nvCxnSpPr>
        <p:spPr>
          <a:xfrm>
            <a:off x="1906386" y="1719487"/>
            <a:ext cx="12064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378067" y="1705771"/>
            <a:ext cx="12064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582452" y="1698706"/>
            <a:ext cx="0" cy="5540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25" idx="0"/>
          </p:cNvCxnSpPr>
          <p:nvPr/>
        </p:nvCxnSpPr>
        <p:spPr>
          <a:xfrm>
            <a:off x="1906386" y="2737707"/>
            <a:ext cx="2078" cy="2430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249189" y="2716926"/>
            <a:ext cx="2078" cy="2430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580374" y="2723854"/>
            <a:ext cx="2078" cy="2430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51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consumption</a:t>
            </a:r>
            <a:endParaRPr lang="en-US" dirty="0"/>
          </a:p>
        </p:txBody>
      </p:sp>
      <p:sp>
        <p:nvSpPr>
          <p:cNvPr id="3" name="Text Placeholder 2"/>
          <p:cNvSpPr>
            <a:spLocks noGrp="1"/>
          </p:cNvSpPr>
          <p:nvPr>
            <p:ph type="body" idx="1"/>
          </p:nvPr>
        </p:nvSpPr>
        <p:spPr>
          <a:xfrm>
            <a:off x="487413" y="1404143"/>
            <a:ext cx="8504061" cy="3384307"/>
          </a:xfrm>
        </p:spPr>
        <p:txBody>
          <a:bodyPr/>
          <a:lstStyle/>
          <a:p>
            <a:r>
              <a:rPr lang="en-US" dirty="0"/>
              <a:t>If the device will be powered by batteries then all design decisions must consider how to preserve power</a:t>
            </a:r>
          </a:p>
          <a:p>
            <a:endParaRPr lang="en-US" dirty="0"/>
          </a:p>
          <a:p>
            <a:r>
              <a:rPr lang="en-US" dirty="0"/>
              <a:t>Many networking technologies will not be a good fit with battery power</a:t>
            </a:r>
            <a:r>
              <a:rPr lang="en-US" dirty="0" smtClean="0"/>
              <a:t>.</a:t>
            </a:r>
          </a:p>
          <a:p>
            <a:endParaRPr lang="en-US" dirty="0"/>
          </a:p>
          <a:p>
            <a:r>
              <a:rPr lang="en-US" dirty="0"/>
              <a:t>Frequency of communication does have an influence on power </a:t>
            </a:r>
            <a:r>
              <a:rPr lang="en-US" dirty="0" smtClean="0"/>
              <a:t>selection.</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5" name="Rectangle 4"/>
          <p:cNvSpPr/>
          <p:nvPr/>
        </p:nvSpPr>
        <p:spPr>
          <a:xfrm>
            <a:off x="0" y="4866501"/>
            <a:ext cx="5577733" cy="276999"/>
          </a:xfrm>
          <a:prstGeom prst="rect">
            <a:avLst/>
          </a:prstGeom>
        </p:spPr>
        <p:txBody>
          <a:bodyPr wrap="square">
            <a:spAutoFit/>
          </a:bodyPr>
          <a:lstStyle/>
          <a:p>
            <a:pPr fontAlgn="base"/>
            <a:r>
              <a:rPr lang="en-US" sz="1200" dirty="0">
                <a:solidFill>
                  <a:srgbClr val="FFFFFF"/>
                </a:solidFill>
                <a:latin typeface="Inria Sans" panose="020B0604020202020204" charset="0"/>
                <a:cs typeface="Times New Roman" panose="02020603050405020304" pitchFamily="18" charset="0"/>
              </a:rPr>
              <a:t>[4] Internet of Things A to Z : Technologies and Applications</a:t>
            </a:r>
          </a:p>
        </p:txBody>
      </p:sp>
    </p:spTree>
    <p:extLst>
      <p:ext uri="{BB962C8B-B14F-4D97-AF65-F5344CB8AC3E}">
        <p14:creationId xmlns:p14="http://schemas.microsoft.com/office/powerpoint/2010/main" val="3734421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Battery capacity</a:t>
            </a:r>
            <a:endParaRPr lang="en-US" dirty="0"/>
          </a:p>
        </p:txBody>
      </p:sp>
      <p:sp>
        <p:nvSpPr>
          <p:cNvPr id="3" name="Text Placeholder 2"/>
          <p:cNvSpPr>
            <a:spLocks noGrp="1"/>
          </p:cNvSpPr>
          <p:nvPr>
            <p:ph type="body" idx="1"/>
          </p:nvPr>
        </p:nvSpPr>
        <p:spPr>
          <a:xfrm>
            <a:off x="833777" y="1423221"/>
            <a:ext cx="7806397" cy="3033900"/>
          </a:xfrm>
        </p:spPr>
        <p:txBody>
          <a:bodyPr/>
          <a:lstStyle/>
          <a:p>
            <a:r>
              <a:rPr lang="en-US" sz="2000" dirty="0" smtClean="0"/>
              <a:t>battery </a:t>
            </a:r>
            <a:r>
              <a:rPr lang="en-US" sz="2000" dirty="0"/>
              <a:t>capacity is how much energy is stored in the battery</a:t>
            </a:r>
            <a:r>
              <a:rPr lang="en-US" sz="2000" dirty="0" smtClean="0"/>
              <a:t>.</a:t>
            </a:r>
          </a:p>
          <a:p>
            <a:endParaRPr lang="en-US" sz="2000" dirty="0" smtClean="0"/>
          </a:p>
          <a:p>
            <a:r>
              <a:rPr lang="en-US" sz="2000" dirty="0"/>
              <a:t>This power is often expressed in Watt-hours (the symbol </a:t>
            </a:r>
            <a:r>
              <a:rPr lang="en-US" sz="2000" dirty="0" err="1"/>
              <a:t>Wh</a:t>
            </a:r>
            <a:r>
              <a:rPr lang="en-US" sz="2000" dirty="0"/>
              <a:t>). </a:t>
            </a:r>
            <a:endParaRPr lang="en-US" sz="2000" dirty="0" smtClean="0"/>
          </a:p>
          <a:p>
            <a:endParaRPr lang="en-US" sz="2000" dirty="0"/>
          </a:p>
          <a:p>
            <a:r>
              <a:rPr lang="en-US" sz="2000" dirty="0" smtClean="0"/>
              <a:t>A </a:t>
            </a:r>
            <a:r>
              <a:rPr lang="en-US" sz="2000" dirty="0"/>
              <a:t>Watt-hour is the voltage (V) that the battery provides multiplied by how much current (Amps) the battery can provide for some amount of time (generally in hours</a:t>
            </a:r>
            <a:r>
              <a:rPr lang="en-US" sz="2000" dirty="0" smtClean="0"/>
              <a:t>).</a:t>
            </a:r>
          </a:p>
          <a:p>
            <a:endParaRPr lang="en-US" sz="1800" dirty="0" smtClean="0"/>
          </a:p>
          <a:p>
            <a:r>
              <a:rPr lang="en-US" sz="2000" dirty="0"/>
              <a:t>Voltage * Amps * hours = Wh</a:t>
            </a:r>
            <a:r>
              <a:rPr lang="en-US" dirty="0" smtClean="0"/>
              <a:t>.</a:t>
            </a:r>
          </a:p>
          <a:p>
            <a:endParaRPr lang="en-US" sz="18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5" name="Rectangle 4"/>
          <p:cNvSpPr/>
          <p:nvPr/>
        </p:nvSpPr>
        <p:spPr>
          <a:xfrm>
            <a:off x="0" y="4866501"/>
            <a:ext cx="7613023" cy="276999"/>
          </a:xfrm>
          <a:prstGeom prst="rect">
            <a:avLst/>
          </a:prstGeom>
        </p:spPr>
        <p:txBody>
          <a:bodyPr wrap="square">
            <a:spAutoFit/>
          </a:bodyPr>
          <a:lstStyle/>
          <a:p>
            <a:r>
              <a:rPr lang="en-US" sz="1200" dirty="0">
                <a:solidFill>
                  <a:schemeClr val="dk1"/>
                </a:solidFill>
                <a:latin typeface="Inria Sans Light"/>
                <a:ea typeface="Inria Sans Light"/>
                <a:cs typeface="Inria Sans Light"/>
                <a:sym typeface="Inria Sans Light"/>
                <a:hlinkClick r:id="rId2"/>
              </a:rPr>
              <a:t>www.learn.adafruit.com/all-about-batteries/power-capacity-and-power-capability</a:t>
            </a:r>
            <a:endParaRPr lang="en-US" sz="1200" dirty="0">
              <a:solidFill>
                <a:schemeClr val="dk1"/>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3017962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Battery capacity</a:t>
            </a:r>
          </a:p>
        </p:txBody>
      </p:sp>
      <p:sp>
        <p:nvSpPr>
          <p:cNvPr id="3" name="Text Placeholder 2"/>
          <p:cNvSpPr>
            <a:spLocks noGrp="1"/>
          </p:cNvSpPr>
          <p:nvPr>
            <p:ph type="body" idx="1"/>
          </p:nvPr>
        </p:nvSpPr>
        <p:spPr>
          <a:xfrm>
            <a:off x="685837" y="1406427"/>
            <a:ext cx="8305638" cy="3033900"/>
          </a:xfrm>
        </p:spPr>
        <p:txBody>
          <a:bodyPr/>
          <a:lstStyle/>
          <a:p>
            <a:r>
              <a:rPr lang="en-US" sz="2000" dirty="0"/>
              <a:t>voltage is pretty much fixed for a battery type due to its internal chemistry (alkaline, lithium, lead acid, </a:t>
            </a:r>
            <a:r>
              <a:rPr lang="en-US" sz="2000" dirty="0" err="1"/>
              <a:t>etc</a:t>
            </a:r>
            <a:r>
              <a:rPr lang="en-US" sz="2000" dirty="0" smtClean="0"/>
              <a:t>)</a:t>
            </a:r>
          </a:p>
          <a:p>
            <a:endParaRPr lang="en-US" sz="2000" dirty="0"/>
          </a:p>
          <a:p>
            <a:r>
              <a:rPr lang="en-US" sz="2000" dirty="0"/>
              <a:t>For this reason, battery capacity is often represented by </a:t>
            </a:r>
            <a:r>
              <a:rPr lang="en-US" sz="2000" dirty="0" smtClean="0"/>
              <a:t>Amps*hour, </a:t>
            </a:r>
            <a:r>
              <a:rPr lang="en-US" sz="2000" dirty="0"/>
              <a:t>expressed in Ah or </a:t>
            </a:r>
            <a:r>
              <a:rPr lang="en-US" sz="2000" dirty="0" err="1"/>
              <a:t>mAh</a:t>
            </a:r>
            <a:r>
              <a:rPr lang="en-US" sz="2000" dirty="0"/>
              <a:t> (1000mAh = 1Ah</a:t>
            </a:r>
            <a:r>
              <a:rPr lang="en-US" sz="2000" dirty="0" smtClean="0"/>
              <a:t>).</a:t>
            </a:r>
            <a:endParaRPr lang="fa-IR" sz="2000" dirty="0" smtClean="0"/>
          </a:p>
          <a:p>
            <a:pPr marL="114300" indent="0">
              <a:buNone/>
            </a:pPr>
            <a:endParaRPr lang="fa-IR" sz="2000" dirty="0"/>
          </a:p>
          <a:p>
            <a:r>
              <a:rPr lang="en-US" sz="2000" dirty="0" smtClean="0"/>
              <a:t>For </a:t>
            </a:r>
            <a:r>
              <a:rPr lang="en-US" sz="2000" dirty="0"/>
              <a:t>example, lets say we have a 3V nominal battery with 1Amp-hour capacity, therefore it has 3 </a:t>
            </a:r>
            <a:r>
              <a:rPr lang="en-US" sz="2000" dirty="0" err="1"/>
              <a:t>Wh</a:t>
            </a:r>
            <a:r>
              <a:rPr lang="en-US" sz="2000" dirty="0"/>
              <a:t> of capacity. 1 Ah means that in theory we can draw 1 Amp of current for one hour, or 0.1A for 10 hours, or 0.01A (also known as 10 mA) for 100 hours.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720150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Agenda</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379" name="Google Shape;379;p28"/>
          <p:cNvSpPr txBox="1"/>
          <p:nvPr/>
        </p:nvSpPr>
        <p:spPr>
          <a:xfrm>
            <a:off x="2698600" y="2329773"/>
            <a:ext cx="1438893"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10E7D9"/>
              </a:buClr>
              <a:buFont typeface="Wingdings" panose="05000000000000000000" pitchFamily="2" charset="2"/>
              <a:buChar char="v"/>
            </a:pPr>
            <a:endParaRPr sz="1000" b="1" dirty="0">
              <a:solidFill>
                <a:schemeClr val="dk1"/>
              </a:solidFill>
              <a:latin typeface="Inria Sans Light"/>
              <a:ea typeface="Inria Sans Light"/>
              <a:cs typeface="Inria Sans Light"/>
              <a:sym typeface="Inria Sans Light"/>
            </a:endParaRPr>
          </a:p>
        </p:txBody>
      </p:sp>
      <p:grpSp>
        <p:nvGrpSpPr>
          <p:cNvPr id="380" name="Google Shape;380;p28"/>
          <p:cNvGrpSpPr/>
          <p:nvPr/>
        </p:nvGrpSpPr>
        <p:grpSpPr>
          <a:xfrm>
            <a:off x="5074" y="1647189"/>
            <a:ext cx="1818032" cy="3345329"/>
            <a:chOff x="-40770" y="1189989"/>
            <a:chExt cx="2208237" cy="3345329"/>
          </a:xfrm>
        </p:grpSpPr>
        <p:sp>
          <p:nvSpPr>
            <p:cNvPr id="381" name="Google Shape;381;p28"/>
            <p:cNvSpPr/>
            <p:nvPr/>
          </p:nvSpPr>
          <p:spPr>
            <a:xfrm>
              <a:off x="0" y="1189989"/>
              <a:ext cx="2167467"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1- </a:t>
              </a:r>
              <a:r>
                <a:rPr lang="en-US" sz="1000" dirty="0" smtClean="0">
                  <a:solidFill>
                    <a:schemeClr val="lt1"/>
                  </a:solidFill>
                  <a:latin typeface="Saira Semi Condensed"/>
                  <a:ea typeface="Saira Semi Condensed"/>
                  <a:cs typeface="Saira Semi Condensed"/>
                  <a:sym typeface="Saira Semi Condensed"/>
                </a:rPr>
                <a:t>Big concept</a:t>
              </a:r>
              <a:endParaRPr sz="1100"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40770" y="1919618"/>
              <a:ext cx="2152224"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A7F5B8"/>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IoT definition</a:t>
              </a:r>
            </a:p>
            <a:p>
              <a:pPr marL="171450" lvl="0" indent="-171450" algn="l" rtl="0">
                <a:lnSpc>
                  <a:spcPct val="115000"/>
                </a:lnSpc>
                <a:spcBef>
                  <a:spcPts val="0"/>
                </a:spcBef>
                <a:spcAft>
                  <a:spcPts val="0"/>
                </a:spcAft>
                <a:buClr>
                  <a:srgbClr val="A7F5B8"/>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A7F5B8"/>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IoT a</a:t>
              </a:r>
              <a:r>
                <a:rPr lang="en-US" sz="1000" b="1" dirty="0" smtClean="0">
                  <a:solidFill>
                    <a:schemeClr val="dk1"/>
                  </a:solidFill>
                  <a:latin typeface="Inria Sans Light"/>
                  <a:ea typeface="Inria Sans Light"/>
                  <a:cs typeface="Inria Sans Light"/>
                  <a:sym typeface="Inria Sans Light"/>
                </a:rPr>
                <a:t>rchitecture</a:t>
              </a:r>
            </a:p>
            <a:p>
              <a:pPr marL="171450" lvl="0" indent="-171450">
                <a:lnSpc>
                  <a:spcPct val="115000"/>
                </a:lnSpc>
                <a:buClr>
                  <a:srgbClr val="A7F5B8"/>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A7F5B8"/>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Technical </a:t>
              </a:r>
              <a:r>
                <a:rPr lang="en-US" sz="1000" b="1" dirty="0">
                  <a:solidFill>
                    <a:schemeClr val="dk1"/>
                  </a:solidFill>
                  <a:latin typeface="Inria Sans Light"/>
                  <a:ea typeface="Inria Sans Light"/>
                  <a:cs typeface="Inria Sans Light"/>
                  <a:sym typeface="Inria Sans Light"/>
                </a:rPr>
                <a:t>research challenges</a:t>
              </a:r>
              <a:endParaRPr lang="en" sz="1000" b="1" dirty="0" smtClean="0">
                <a:solidFill>
                  <a:schemeClr val="dk1"/>
                </a:solidFill>
                <a:latin typeface="Inria Sans Light"/>
                <a:ea typeface="Inria Sans Light"/>
                <a:cs typeface="Inria Sans Light"/>
                <a:sym typeface="Inria Sans Light"/>
              </a:endParaRPr>
            </a:p>
            <a:p>
              <a:pPr marL="0" lvl="0" indent="0" algn="l" rtl="0">
                <a:lnSpc>
                  <a:spcPct val="115000"/>
                </a:lnSpc>
                <a:spcBef>
                  <a:spcPts val="0"/>
                </a:spcBef>
                <a:spcAft>
                  <a:spcPts val="0"/>
                </a:spcAft>
                <a:buNone/>
              </a:pPr>
              <a:endParaRPr sz="10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1466213" y="1646904"/>
            <a:ext cx="1883262" cy="3345614"/>
            <a:chOff x="2576024" y="1189775"/>
            <a:chExt cx="3727725" cy="3345614"/>
          </a:xfrm>
          <a:solidFill>
            <a:srgbClr val="24D8A0"/>
          </a:solidFill>
        </p:grpSpPr>
        <p:sp>
          <p:nvSpPr>
            <p:cNvPr id="384" name="Google Shape;384;p28"/>
            <p:cNvSpPr/>
            <p:nvPr/>
          </p:nvSpPr>
          <p:spPr>
            <a:xfrm>
              <a:off x="2596881" y="1189775"/>
              <a:ext cx="3706868"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200" dirty="0" smtClean="0">
                  <a:solidFill>
                    <a:schemeClr val="lt1"/>
                  </a:solidFill>
                  <a:latin typeface="Saira Semi Condensed"/>
                  <a:ea typeface="Saira Semi Condensed"/>
                  <a:cs typeface="Saira Semi Condensed"/>
                  <a:sym typeface="Saira Semi Condensed"/>
                </a:rPr>
                <a:t>2- </a:t>
              </a:r>
              <a:r>
                <a:rPr lang="en-US" sz="1000" dirty="0" smtClean="0">
                  <a:solidFill>
                    <a:schemeClr val="lt1"/>
                  </a:solidFill>
                  <a:latin typeface="Saira Semi Condensed"/>
                  <a:ea typeface="Saira Semi Condensed"/>
                  <a:cs typeface="Saira Semi Condensed"/>
                  <a:sym typeface="Saira Semi Condensed"/>
                </a:rPr>
                <a:t>Things</a:t>
              </a:r>
              <a:endParaRPr sz="1000"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2576024" y="1919689"/>
              <a:ext cx="36265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24D8A0"/>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Defination </a:t>
              </a:r>
              <a:r>
                <a:rPr lang="en-US" sz="1000" b="1" dirty="0" smtClean="0">
                  <a:solidFill>
                    <a:schemeClr val="dk1"/>
                  </a:solidFill>
                  <a:latin typeface="Inria Sans Light"/>
                  <a:ea typeface="Inria Sans Light"/>
                  <a:cs typeface="Inria Sans Light"/>
                  <a:sym typeface="Inria Sans Light"/>
                </a:rPr>
                <a:t>of Things</a:t>
              </a:r>
            </a:p>
            <a:p>
              <a:pPr marL="171450" lvl="0" indent="-171450">
                <a:lnSpc>
                  <a:spcPct val="115000"/>
                </a:lnSpc>
                <a:buClr>
                  <a:srgbClr val="24D8A0"/>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24D8A0"/>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sensors</a:t>
              </a:r>
            </a:p>
            <a:p>
              <a:pPr marL="171450" lvl="0" indent="-171450">
                <a:lnSpc>
                  <a:spcPct val="115000"/>
                </a:lnSpc>
                <a:buClr>
                  <a:srgbClr val="24D8A0"/>
                </a:buClr>
                <a:buFont typeface="Wingdings" panose="05000000000000000000" pitchFamily="2" charset="2"/>
                <a:buChar char="v"/>
              </a:pPr>
              <a:endParaRPr lang="en-US" sz="1000" b="1" dirty="0">
                <a:solidFill>
                  <a:schemeClr val="dk1"/>
                </a:solidFill>
                <a:latin typeface="Inria Sans Light"/>
                <a:ea typeface="Inria Sans Light"/>
                <a:cs typeface="Inria Sans Light"/>
                <a:sym typeface="Inria Sans Light"/>
              </a:endParaRPr>
            </a:p>
            <a:p>
              <a:pPr marL="171450" lvl="0" indent="-171450">
                <a:lnSpc>
                  <a:spcPct val="115000"/>
                </a:lnSpc>
                <a:buClr>
                  <a:srgbClr val="24D8A0"/>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Actuators</a:t>
              </a:r>
            </a:p>
            <a:p>
              <a:pPr marL="171450" lvl="0" indent="-171450">
                <a:lnSpc>
                  <a:spcPct val="115000"/>
                </a:lnSpc>
                <a:buClr>
                  <a:srgbClr val="24D8A0"/>
                </a:buClr>
                <a:buFont typeface="Wingdings" panose="05000000000000000000" pitchFamily="2" charset="2"/>
                <a:buChar char="v"/>
              </a:pPr>
              <a:endParaRPr lang="en-US" sz="1000" b="1" dirty="0">
                <a:solidFill>
                  <a:schemeClr val="dk1"/>
                </a:solidFill>
                <a:latin typeface="Inria Sans Light"/>
                <a:ea typeface="Inria Sans Light"/>
                <a:cs typeface="Inria Sans Light"/>
                <a:sym typeface="Inria Sans Light"/>
              </a:endParaRPr>
            </a:p>
            <a:p>
              <a:pPr marL="171450" lvl="0" indent="-171450">
                <a:lnSpc>
                  <a:spcPct val="115000"/>
                </a:lnSpc>
                <a:buClr>
                  <a:srgbClr val="24D8A0"/>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Communication technologies and </a:t>
              </a:r>
              <a:br>
                <a:rPr lang="en-US" sz="1000" b="1" dirty="0" smtClean="0">
                  <a:solidFill>
                    <a:schemeClr val="dk1"/>
                  </a:solidFill>
                  <a:latin typeface="Inria Sans Light"/>
                  <a:ea typeface="Inria Sans Light"/>
                  <a:cs typeface="Inria Sans Light"/>
                  <a:sym typeface="Inria Sans Light"/>
                </a:rPr>
              </a:br>
              <a:r>
                <a:rPr lang="en-US" sz="1000" b="1" dirty="0" smtClean="0">
                  <a:solidFill>
                    <a:schemeClr val="dk1"/>
                  </a:solidFill>
                  <a:latin typeface="Inria Sans Light"/>
                  <a:ea typeface="Inria Sans Light"/>
                  <a:cs typeface="Inria Sans Light"/>
                  <a:sym typeface="Inria Sans Light"/>
                </a:rPr>
                <a:t>devices</a:t>
              </a:r>
            </a:p>
            <a:p>
              <a:pPr marL="0" lvl="0" indent="0" algn="l" rtl="0">
                <a:lnSpc>
                  <a:spcPct val="115000"/>
                </a:lnSpc>
                <a:spcBef>
                  <a:spcPts val="0"/>
                </a:spcBef>
                <a:spcAft>
                  <a:spcPts val="0"/>
                </a:spcAft>
                <a:buNone/>
              </a:pPr>
              <a:r>
                <a:rPr lang="en" sz="1000" dirty="0" smtClean="0">
                  <a:solidFill>
                    <a:schemeClr val="dk1"/>
                  </a:solidFill>
                  <a:latin typeface="Inria Sans Light"/>
                  <a:ea typeface="Inria Sans Light"/>
                  <a:cs typeface="Inria Sans Light"/>
                  <a:sym typeface="Inria Sans Light"/>
                </a:rPr>
                <a:t> </a:t>
              </a:r>
              <a:endParaRPr sz="1000" dirty="0">
                <a:solidFill>
                  <a:schemeClr val="dk1"/>
                </a:solidFill>
                <a:latin typeface="Inria Sans Light"/>
                <a:ea typeface="Inria Sans Light"/>
                <a:cs typeface="Inria Sans Light"/>
                <a:sym typeface="Inria Sans Light"/>
              </a:endParaRPr>
            </a:p>
          </p:txBody>
        </p:sp>
      </p:grpSp>
      <p:grpSp>
        <p:nvGrpSpPr>
          <p:cNvPr id="14" name="Google Shape;377;p28"/>
          <p:cNvGrpSpPr/>
          <p:nvPr/>
        </p:nvGrpSpPr>
        <p:grpSpPr>
          <a:xfrm>
            <a:off x="2999567" y="1646328"/>
            <a:ext cx="1866859" cy="3343972"/>
            <a:chOff x="5625215" y="1189775"/>
            <a:chExt cx="3312803" cy="3343972"/>
          </a:xfrm>
        </p:grpSpPr>
        <p:sp>
          <p:nvSpPr>
            <p:cNvPr id="15" name="Google Shape;378;p28"/>
            <p:cNvSpPr/>
            <p:nvPr/>
          </p:nvSpPr>
          <p:spPr>
            <a:xfrm>
              <a:off x="5632318" y="1189775"/>
              <a:ext cx="3305700" cy="669000"/>
            </a:xfrm>
            <a:prstGeom prst="chevron">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3- </a:t>
              </a:r>
              <a:r>
                <a:rPr lang="en-US" sz="1000" dirty="0" smtClean="0">
                  <a:solidFill>
                    <a:schemeClr val="lt1"/>
                  </a:solidFill>
                  <a:latin typeface="Saira Semi Condensed"/>
                  <a:ea typeface="Saira Semi Condensed"/>
                  <a:cs typeface="Saira Semi Condensed"/>
                  <a:sym typeface="Saira Semi Condensed"/>
                </a:rPr>
                <a:t>Power management</a:t>
              </a:r>
              <a:endParaRPr sz="1000" dirty="0">
                <a:solidFill>
                  <a:schemeClr val="lt1"/>
                </a:solidFill>
                <a:latin typeface="Saira Semi Condensed"/>
                <a:ea typeface="Saira Semi Condensed"/>
                <a:cs typeface="Saira Semi Condensed"/>
                <a:sym typeface="Saira Semi Condensed"/>
              </a:endParaRPr>
            </a:p>
          </p:txBody>
        </p:sp>
        <p:sp>
          <p:nvSpPr>
            <p:cNvPr id="16" name="Google Shape;379;p28"/>
            <p:cNvSpPr txBox="1"/>
            <p:nvPr/>
          </p:nvSpPr>
          <p:spPr>
            <a:xfrm>
              <a:off x="5625215" y="1918047"/>
              <a:ext cx="3016636" cy="2615700"/>
            </a:xfrm>
            <a:prstGeom prst="rect">
              <a:avLst/>
            </a:prstGeom>
            <a:noFill/>
            <a:ln>
              <a:noFill/>
            </a:ln>
          </p:spPr>
          <p:txBody>
            <a:bodyPr spcFirstLastPara="1" wrap="square" lIns="91425" tIns="91425" rIns="91425" bIns="91425" anchor="t" anchorCtr="0">
              <a:noAutofit/>
            </a:bodyPr>
            <a:lstStyle/>
            <a:p>
              <a:pPr marL="171450" indent="-171450">
                <a:lnSpc>
                  <a:spcPct val="115000"/>
                </a:lnSpc>
                <a:buClr>
                  <a:schemeClr val="accent1">
                    <a:lumMod val="60000"/>
                    <a:lumOff val="40000"/>
                  </a:schemeClr>
                </a:buClr>
                <a:buFont typeface="Wingdings" panose="05000000000000000000" pitchFamily="2" charset="2"/>
                <a:buChar char="v"/>
              </a:pPr>
              <a:r>
                <a:rPr lang="en" sz="1050" b="1" dirty="0">
                  <a:solidFill>
                    <a:schemeClr val="dk1"/>
                  </a:solidFill>
                  <a:latin typeface="Inria Sans Light"/>
                  <a:ea typeface="Inria Sans Light"/>
                  <a:cs typeface="Inria Sans Light"/>
                  <a:sym typeface="Inria Sans Light"/>
                </a:rPr>
                <a:t>Power supllies </a:t>
              </a:r>
              <a:br>
                <a:rPr lang="en" sz="1050" b="1" dirty="0">
                  <a:solidFill>
                    <a:schemeClr val="dk1"/>
                  </a:solidFill>
                  <a:latin typeface="Inria Sans Light"/>
                  <a:ea typeface="Inria Sans Light"/>
                  <a:cs typeface="Inria Sans Light"/>
                  <a:sym typeface="Inria Sans Light"/>
                </a:rPr>
              </a:br>
              <a:r>
                <a:rPr lang="en" sz="1050" b="1" dirty="0">
                  <a:solidFill>
                    <a:schemeClr val="dk1"/>
                  </a:solidFill>
                  <a:latin typeface="Inria Sans Light"/>
                  <a:ea typeface="Inria Sans Light"/>
                  <a:cs typeface="Inria Sans Light"/>
                  <a:sym typeface="Inria Sans Light"/>
                </a:rPr>
                <a:t>in </a:t>
              </a:r>
              <a:r>
                <a:rPr lang="en" sz="1050" b="1" dirty="0" smtClean="0">
                  <a:solidFill>
                    <a:schemeClr val="dk1"/>
                  </a:solidFill>
                  <a:latin typeface="Inria Sans Light"/>
                  <a:ea typeface="Inria Sans Light"/>
                  <a:cs typeface="Inria Sans Light"/>
                  <a:sym typeface="Inria Sans Light"/>
                </a:rPr>
                <a:t>Iot</a:t>
              </a:r>
            </a:p>
            <a:p>
              <a:pPr marL="171450" indent="-171450">
                <a:lnSpc>
                  <a:spcPct val="115000"/>
                </a:lnSpc>
                <a:buClr>
                  <a:schemeClr val="accent1">
                    <a:lumMod val="60000"/>
                    <a:lumOff val="40000"/>
                  </a:schemeClr>
                </a:buClr>
                <a:buFont typeface="Wingdings" panose="05000000000000000000" pitchFamily="2" charset="2"/>
                <a:buChar char="v"/>
              </a:pPr>
              <a:endParaRPr lang="en" sz="1050" b="1" dirty="0">
                <a:solidFill>
                  <a:schemeClr val="dk1"/>
                </a:solidFill>
                <a:latin typeface="Inria Sans Light"/>
                <a:ea typeface="Inria Sans Light"/>
                <a:cs typeface="Inria Sans Light"/>
                <a:sym typeface="Inria Sans Light"/>
              </a:endParaRPr>
            </a:p>
            <a:p>
              <a:pPr marL="171450" indent="-171450">
                <a:lnSpc>
                  <a:spcPct val="115000"/>
                </a:lnSpc>
                <a:buClr>
                  <a:schemeClr val="accent1">
                    <a:lumMod val="60000"/>
                    <a:lumOff val="40000"/>
                  </a:schemeClr>
                </a:buClr>
                <a:buFont typeface="Wingdings" panose="05000000000000000000" pitchFamily="2" charset="2"/>
                <a:buChar char="v"/>
              </a:pPr>
              <a:r>
                <a:rPr lang="en" sz="1050" b="1" dirty="0">
                  <a:solidFill>
                    <a:schemeClr val="dk1"/>
                  </a:solidFill>
                  <a:latin typeface="Inria Sans Light"/>
                  <a:ea typeface="Inria Sans Light"/>
                  <a:cs typeface="Inria Sans Light"/>
                  <a:sym typeface="Inria Sans Light"/>
                </a:rPr>
                <a:t>Power </a:t>
              </a:r>
              <a:r>
                <a:rPr lang="en" sz="1050" b="1" dirty="0" smtClean="0">
                  <a:solidFill>
                    <a:schemeClr val="dk1"/>
                  </a:solidFill>
                  <a:latin typeface="Inria Sans Light"/>
                  <a:ea typeface="Inria Sans Light"/>
                  <a:cs typeface="Inria Sans Light"/>
                  <a:sym typeface="Inria Sans Light"/>
                </a:rPr>
                <a:t>consumption</a:t>
              </a:r>
            </a:p>
            <a:p>
              <a:pPr marL="171450" indent="-171450">
                <a:lnSpc>
                  <a:spcPct val="115000"/>
                </a:lnSpc>
                <a:buClr>
                  <a:schemeClr val="accent1">
                    <a:lumMod val="60000"/>
                    <a:lumOff val="40000"/>
                  </a:schemeClr>
                </a:buClr>
                <a:buFont typeface="Wingdings" panose="05000000000000000000" pitchFamily="2" charset="2"/>
                <a:buChar char="v"/>
              </a:pPr>
              <a:endParaRPr lang="en" sz="1050" b="1" dirty="0">
                <a:solidFill>
                  <a:schemeClr val="dk1"/>
                </a:solidFill>
                <a:latin typeface="Inria Sans Light"/>
                <a:ea typeface="Inria Sans Light"/>
                <a:cs typeface="Inria Sans Light"/>
                <a:sym typeface="Inria Sans Light"/>
              </a:endParaRPr>
            </a:p>
            <a:p>
              <a:pPr marL="171450" indent="-171450">
                <a:lnSpc>
                  <a:spcPct val="115000"/>
                </a:lnSpc>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Battery capacity</a:t>
              </a:r>
            </a:p>
            <a:p>
              <a:pPr marL="171450" indent="-171450">
                <a:lnSpc>
                  <a:spcPct val="115000"/>
                </a:lnSpc>
                <a:buClr>
                  <a:schemeClr val="accent1">
                    <a:lumMod val="60000"/>
                    <a:lumOff val="40000"/>
                  </a:schemeClr>
                </a:buClr>
                <a:buFont typeface="Wingdings" panose="05000000000000000000" pitchFamily="2" charset="2"/>
                <a:buChar char="v"/>
              </a:pPr>
              <a:endParaRPr lang="en-US" sz="1050" b="1" dirty="0">
                <a:solidFill>
                  <a:schemeClr val="dk1"/>
                </a:solidFill>
                <a:latin typeface="Inria Sans Light"/>
                <a:ea typeface="Inria Sans Light"/>
                <a:cs typeface="Inria Sans Light"/>
                <a:sym typeface="Inria Sans Light"/>
              </a:endParaRPr>
            </a:p>
            <a:p>
              <a:pPr marL="171450" indent="-171450">
                <a:lnSpc>
                  <a:spcPct val="115000"/>
                </a:lnSpc>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Different kind of batteries</a:t>
              </a:r>
              <a:endParaRPr lang="en-US" sz="1050" b="1" dirty="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endParaRPr lang="en-US" sz="105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Importance of power management</a:t>
              </a:r>
            </a:p>
          </p:txBody>
        </p:sp>
      </p:grpSp>
      <p:grpSp>
        <p:nvGrpSpPr>
          <p:cNvPr id="17" name="Google Shape;377;p28"/>
          <p:cNvGrpSpPr/>
          <p:nvPr/>
        </p:nvGrpSpPr>
        <p:grpSpPr>
          <a:xfrm>
            <a:off x="4520940" y="1646328"/>
            <a:ext cx="1793984" cy="3338762"/>
            <a:chOff x="5649095" y="1185437"/>
            <a:chExt cx="3337921" cy="3342586"/>
          </a:xfrm>
          <a:solidFill>
            <a:schemeClr val="accent4">
              <a:lumMod val="60000"/>
              <a:lumOff val="40000"/>
            </a:schemeClr>
          </a:solidFill>
        </p:grpSpPr>
        <p:sp>
          <p:nvSpPr>
            <p:cNvPr id="18" name="Google Shape;378;p28"/>
            <p:cNvSpPr/>
            <p:nvPr/>
          </p:nvSpPr>
          <p:spPr>
            <a:xfrm>
              <a:off x="5649095" y="1185437"/>
              <a:ext cx="3305701"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4- </a:t>
              </a:r>
              <a:r>
                <a:rPr lang="en-US" sz="1000" dirty="0" smtClean="0">
                  <a:solidFill>
                    <a:schemeClr val="lt1"/>
                  </a:solidFill>
                  <a:latin typeface="Saira Semi Condensed"/>
                  <a:ea typeface="Saira Semi Condensed"/>
                  <a:cs typeface="Saira Semi Condensed"/>
                  <a:sym typeface="Saira Semi Condensed"/>
                </a:rPr>
                <a:t>software technics to reduce power consumption</a:t>
              </a:r>
              <a:endParaRPr sz="1000" dirty="0">
                <a:solidFill>
                  <a:schemeClr val="lt1"/>
                </a:solidFill>
                <a:latin typeface="Saira Semi Condensed"/>
                <a:ea typeface="Saira Semi Condensed"/>
                <a:cs typeface="Saira Semi Condensed"/>
                <a:sym typeface="Saira Semi Condensed"/>
              </a:endParaRPr>
            </a:p>
          </p:txBody>
        </p:sp>
        <p:sp>
          <p:nvSpPr>
            <p:cNvPr id="19" name="Google Shape;379;p28"/>
            <p:cNvSpPr txBox="1"/>
            <p:nvPr/>
          </p:nvSpPr>
          <p:spPr>
            <a:xfrm>
              <a:off x="5678952" y="1912323"/>
              <a:ext cx="33080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6BF5EC"/>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esp8266</a:t>
              </a:r>
            </a:p>
            <a:p>
              <a:pPr marL="171450" lvl="0" indent="-171450">
                <a:lnSpc>
                  <a:spcPct val="115000"/>
                </a:lnSpc>
                <a:buClr>
                  <a:srgbClr val="6BF5EC"/>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Arduino boards</a:t>
              </a:r>
            </a:p>
            <a:p>
              <a:pPr lvl="0" algn="l" rtl="0">
                <a:lnSpc>
                  <a:spcPct val="115000"/>
                </a:lnSpc>
                <a:spcBef>
                  <a:spcPts val="0"/>
                </a:spcBef>
                <a:spcAft>
                  <a:spcPts val="0"/>
                </a:spcAft>
                <a:buClr>
                  <a:srgbClr val="6BF5EC"/>
                </a:buClr>
              </a:pPr>
              <a:endParaRPr lang="en-US" sz="1000" b="1" dirty="0" smtClean="0">
                <a:solidFill>
                  <a:schemeClr val="dk1"/>
                </a:solidFill>
                <a:latin typeface="Inria Sans Light"/>
                <a:ea typeface="Inria Sans Light"/>
                <a:cs typeface="Inria Sans Light"/>
                <a:sym typeface="Inria Sans Light"/>
              </a:endParaRPr>
            </a:p>
          </p:txBody>
        </p:sp>
      </p:grpSp>
      <p:grpSp>
        <p:nvGrpSpPr>
          <p:cNvPr id="20" name="Google Shape;377;p28"/>
          <p:cNvGrpSpPr/>
          <p:nvPr/>
        </p:nvGrpSpPr>
        <p:grpSpPr>
          <a:xfrm>
            <a:off x="5947541" y="1646328"/>
            <a:ext cx="1805027" cy="3346190"/>
            <a:chOff x="5619825" y="1189775"/>
            <a:chExt cx="3305700" cy="3346190"/>
          </a:xfrm>
        </p:grpSpPr>
        <p:sp>
          <p:nvSpPr>
            <p:cNvPr id="21" name="Google Shape;378;p28"/>
            <p:cNvSpPr/>
            <p:nvPr/>
          </p:nvSpPr>
          <p:spPr>
            <a:xfrm>
              <a:off x="5619825" y="1189775"/>
              <a:ext cx="3305700" cy="669000"/>
            </a:xfrm>
            <a:prstGeom prst="chevron">
              <a:avLst>
                <a:gd name="adj" fmla="val 50000"/>
              </a:avLst>
            </a:prstGeom>
            <a:solidFill>
              <a:schemeClr val="bg2">
                <a:lumMod val="60000"/>
                <a:lumOff val="40000"/>
              </a:schemeClr>
            </a:solidFill>
            <a:ln>
              <a:noFill/>
            </a:ln>
          </p:spPr>
          <p:txBody>
            <a:bodyPr spcFirstLastPara="1" wrap="square" lIns="91425" tIns="91425" rIns="91425" bIns="91425" anchor="ctr" anchorCtr="0">
              <a:noAutofit/>
            </a:bodyPr>
            <a:lstStyle/>
            <a:p>
              <a:pPr lvl="0" algn="ctr"/>
              <a:endParaRPr lang="en-US" sz="1100" dirty="0" smtClean="0">
                <a:solidFill>
                  <a:schemeClr val="lt1"/>
                </a:solidFill>
                <a:latin typeface="Saira Semi Condensed"/>
                <a:ea typeface="Saira Semi Condensed"/>
                <a:cs typeface="Saira Semi Condensed"/>
                <a:sym typeface="Saira Semi Condensed"/>
              </a:endParaRPr>
            </a:p>
            <a:p>
              <a:pPr lvl="0" algn="ctr"/>
              <a:r>
                <a:rPr lang="en-US" sz="1100" dirty="0" smtClean="0">
                  <a:solidFill>
                    <a:schemeClr val="lt1"/>
                  </a:solidFill>
                  <a:latin typeface="Saira Semi Condensed"/>
                  <a:ea typeface="Saira Semi Condensed"/>
                  <a:cs typeface="Saira Semi Condensed"/>
                  <a:sym typeface="Saira Semi Condensed"/>
                </a:rPr>
                <a:t>5- </a:t>
              </a:r>
              <a:r>
                <a:rPr lang="en-US" sz="1000" dirty="0" smtClean="0">
                  <a:solidFill>
                    <a:schemeClr val="lt1"/>
                  </a:solidFill>
                  <a:latin typeface="Saira Semi Condensed"/>
                  <a:ea typeface="Saira Semi Condensed"/>
                  <a:cs typeface="Saira Semi Condensed"/>
                  <a:sym typeface="Saira Semi Condensed"/>
                </a:rPr>
                <a:t>Hardware</a:t>
              </a:r>
            </a:p>
            <a:p>
              <a:pPr algn="ctr"/>
              <a:r>
                <a:rPr lang="en-US" sz="1000" dirty="0">
                  <a:solidFill>
                    <a:schemeClr val="lt1"/>
                  </a:solidFill>
                  <a:latin typeface="Saira Semi Condensed"/>
                  <a:ea typeface="Saira Semi Condensed"/>
                  <a:cs typeface="Saira Semi Condensed"/>
                  <a:sym typeface="Saira Semi Condensed"/>
                </a:rPr>
                <a:t>approaches </a:t>
              </a:r>
              <a:r>
                <a:rPr lang="en-US" sz="1000" dirty="0" smtClean="0">
                  <a:solidFill>
                    <a:schemeClr val="lt1"/>
                  </a:solidFill>
                  <a:latin typeface="Saira Semi Condensed"/>
                  <a:ea typeface="Saira Semi Condensed"/>
                  <a:cs typeface="Saira Semi Condensed"/>
                  <a:sym typeface="Saira Semi Condensed"/>
                </a:rPr>
                <a:t>to reduce </a:t>
              </a:r>
              <a:r>
                <a:rPr lang="en-US" sz="1000" dirty="0">
                  <a:solidFill>
                    <a:schemeClr val="lt1"/>
                  </a:solidFill>
                  <a:latin typeface="Saira Semi Condensed"/>
                  <a:ea typeface="Saira Semi Condensed"/>
                  <a:cs typeface="Saira Semi Condensed"/>
                  <a:sym typeface="Saira Semi Condensed"/>
                </a:rPr>
                <a:t>power consumption</a:t>
              </a:r>
            </a:p>
            <a:p>
              <a:pPr lvl="0" algn="ctr"/>
              <a:endParaRPr sz="1000" dirty="0">
                <a:solidFill>
                  <a:schemeClr val="lt1"/>
                </a:solidFill>
                <a:latin typeface="Saira Semi Condensed"/>
                <a:ea typeface="Saira Semi Condensed"/>
                <a:cs typeface="Saira Semi Condensed"/>
                <a:sym typeface="Saira Semi Condensed"/>
              </a:endParaRPr>
            </a:p>
          </p:txBody>
        </p:sp>
        <p:sp>
          <p:nvSpPr>
            <p:cNvPr id="22" name="Google Shape;379;p28"/>
            <p:cNvSpPr txBox="1"/>
            <p:nvPr/>
          </p:nvSpPr>
          <p:spPr>
            <a:xfrm>
              <a:off x="5642470" y="192026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Designing</a:t>
              </a:r>
              <a:r>
                <a:rPr lang="fa-IR" sz="1000" b="1" dirty="0" smtClean="0">
                  <a:solidFill>
                    <a:schemeClr val="dk1"/>
                  </a:solidFill>
                  <a:latin typeface="Inria Sans Light"/>
                  <a:ea typeface="Inria Sans Light"/>
                  <a:cs typeface="Inria Sans Light"/>
                  <a:sym typeface="Inria Sans Light"/>
                </a:rPr>
                <a:t> </a:t>
              </a:r>
              <a:r>
                <a:rPr lang="en" sz="1000" b="1" dirty="0" smtClean="0">
                  <a:solidFill>
                    <a:schemeClr val="dk1"/>
                  </a:solidFill>
                  <a:latin typeface="Inria Sans Light"/>
                  <a:ea typeface="Inria Sans Light"/>
                  <a:cs typeface="Inria Sans Light"/>
                  <a:sym typeface="Inria Sans Light"/>
                </a:rPr>
                <a:t> </a:t>
              </a:r>
              <a:r>
                <a:rPr lang="en-US" sz="1000" b="1" dirty="0" smtClean="0">
                  <a:solidFill>
                    <a:schemeClr val="dk1"/>
                  </a:solidFill>
                  <a:latin typeface="Inria Sans Light"/>
                  <a:ea typeface="Inria Sans Light"/>
                  <a:cs typeface="Inria Sans Light"/>
                  <a:sym typeface="Inria Sans Light"/>
                </a:rPr>
                <a:t>Personalized Boards</a:t>
              </a: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Removing extra parts</a:t>
              </a: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endParaRPr lang="en-US" sz="1000" b="1" dirty="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Working Voltage and clock speed</a:t>
              </a: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p:txBody>
        </p:sp>
      </p:grpSp>
      <p:grpSp>
        <p:nvGrpSpPr>
          <p:cNvPr id="23" name="Google Shape;377;p28"/>
          <p:cNvGrpSpPr/>
          <p:nvPr/>
        </p:nvGrpSpPr>
        <p:grpSpPr>
          <a:xfrm>
            <a:off x="7392957" y="1646328"/>
            <a:ext cx="1621350" cy="3349445"/>
            <a:chOff x="5537266" y="1188623"/>
            <a:chExt cx="3605839" cy="3349445"/>
          </a:xfrm>
        </p:grpSpPr>
        <p:sp>
          <p:nvSpPr>
            <p:cNvPr id="24" name="Google Shape;378;p28"/>
            <p:cNvSpPr/>
            <p:nvPr/>
          </p:nvSpPr>
          <p:spPr>
            <a:xfrm>
              <a:off x="5537266" y="1188623"/>
              <a:ext cx="3605839" cy="669000"/>
            </a:xfrm>
            <a:prstGeom prst="chevron">
              <a:avLst>
                <a:gd name="adj" fmla="val 50000"/>
              </a:avLst>
            </a:prstGeom>
            <a:solidFill>
              <a:schemeClr val="accent5">
                <a:lumMod val="60000"/>
                <a:lumOff val="40000"/>
              </a:schemeClr>
            </a:solidFill>
            <a:ln>
              <a:noFill/>
            </a:ln>
          </p:spPr>
          <p:txBody>
            <a:bodyPr spcFirstLastPara="1" wrap="square" lIns="91425" tIns="91425" rIns="91425" bIns="91425" anchor="ctr" anchorCtr="0">
              <a:noAutofit/>
            </a:bodyPr>
            <a:lstStyle/>
            <a:p>
              <a:pPr lvl="0" algn="ctr"/>
              <a:r>
                <a:rPr lang="en-US" sz="1050" dirty="0" smtClean="0">
                  <a:solidFill>
                    <a:schemeClr val="lt1"/>
                  </a:solidFill>
                  <a:latin typeface="Saira Semi Condensed"/>
                  <a:ea typeface="Saira Semi Condensed"/>
                  <a:cs typeface="Saira Semi Condensed"/>
                  <a:sym typeface="Saira Semi Condensed"/>
                </a:rPr>
                <a:t>6- Important pins</a:t>
              </a:r>
              <a:endParaRPr sz="1050" dirty="0">
                <a:solidFill>
                  <a:schemeClr val="lt1"/>
                </a:solidFill>
                <a:latin typeface="Saira Semi Condensed"/>
                <a:ea typeface="Saira Semi Condensed"/>
                <a:cs typeface="Saira Semi Condensed"/>
                <a:sym typeface="Saira Semi Condensed"/>
              </a:endParaRPr>
            </a:p>
          </p:txBody>
        </p:sp>
        <p:sp>
          <p:nvSpPr>
            <p:cNvPr id="25" name="Google Shape;379;p28"/>
            <p:cNvSpPr txBox="1"/>
            <p:nvPr/>
          </p:nvSpPr>
          <p:spPr>
            <a:xfrm>
              <a:off x="5677556" y="1922368"/>
              <a:ext cx="3016635"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chemeClr val="accent5">
                    <a:lumMod val="60000"/>
                    <a:lumOff val="40000"/>
                  </a:schemeClr>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Analog to Digital converter</a:t>
              </a:r>
            </a:p>
            <a:p>
              <a:pPr lvl="0">
                <a:lnSpc>
                  <a:spcPct val="115000"/>
                </a:lnSpc>
                <a:buClr>
                  <a:schemeClr val="accent5">
                    <a:lumMod val="60000"/>
                    <a:lumOff val="40000"/>
                  </a:schemeClr>
                </a:buClr>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5">
                    <a:lumMod val="60000"/>
                    <a:lumOff val="40000"/>
                  </a:schemeClr>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pulse width modulation</a:t>
              </a:r>
              <a:endParaRPr lang="en" sz="1000" b="1" dirty="0">
                <a:solidFill>
                  <a:schemeClr val="dk1"/>
                </a:solidFill>
                <a:latin typeface="Inria Sans Light"/>
                <a:ea typeface="Inria Sans Light"/>
                <a:cs typeface="Inria Sans Light"/>
                <a:sym typeface="Inria Sans Light"/>
              </a:endParaRPr>
            </a:p>
          </p:txBody>
        </p:sp>
      </p:grpSp>
    </p:spTree>
    <p:extLst>
      <p:ext uri="{BB962C8B-B14F-4D97-AF65-F5344CB8AC3E}">
        <p14:creationId xmlns:p14="http://schemas.microsoft.com/office/powerpoint/2010/main" val="38499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randombar(horizontal)">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3"/>
                                        </p:tgtEl>
                                        <p:attrNameLst>
                                          <p:attrName>style.visibility</p:attrName>
                                        </p:attrNameLst>
                                      </p:cBhvr>
                                      <p:to>
                                        <p:strVal val="visible"/>
                                      </p:to>
                                    </p:set>
                                    <p:animEffect transition="in" filter="randombar(horizontal)">
                                      <p:cBhvr>
                                        <p:cTn id="12" dur="500"/>
                                        <p:tgtEl>
                                          <p:spTgt spid="38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158" y="1078848"/>
            <a:ext cx="7333477" cy="351300"/>
          </a:xfrm>
        </p:spPr>
        <p:txBody>
          <a:bodyPr/>
          <a:lstStyle/>
          <a:p>
            <a:r>
              <a:rPr lang="en-US" dirty="0"/>
              <a:t>Battery Capacity and Battery Capability</a:t>
            </a:r>
            <a:br>
              <a:rPr lang="en-US" dirty="0"/>
            </a:br>
            <a:endParaRPr lang="en-US" dirty="0"/>
          </a:p>
        </p:txBody>
      </p:sp>
      <p:sp>
        <p:nvSpPr>
          <p:cNvPr id="3" name="Text Placeholder 2"/>
          <p:cNvSpPr>
            <a:spLocks noGrp="1"/>
          </p:cNvSpPr>
          <p:nvPr>
            <p:ph type="body" idx="1"/>
          </p:nvPr>
        </p:nvSpPr>
        <p:spPr>
          <a:xfrm>
            <a:off x="341816" y="1254498"/>
            <a:ext cx="8649659" cy="3033900"/>
          </a:xfrm>
        </p:spPr>
        <p:txBody>
          <a:bodyPr/>
          <a:lstStyle/>
          <a:p>
            <a:r>
              <a:rPr lang="en-US" sz="1800" dirty="0"/>
              <a:t>Battery Capability</a:t>
            </a:r>
            <a:r>
              <a:rPr lang="en-US" sz="1800" dirty="0" smtClean="0"/>
              <a:t> </a:t>
            </a:r>
            <a:r>
              <a:rPr lang="en-US" sz="1800" dirty="0"/>
              <a:t>means the </a:t>
            </a:r>
            <a:r>
              <a:rPr lang="en-US" sz="1800" u="sng" dirty="0"/>
              <a:t>amount of current that the battery can deliver</a:t>
            </a:r>
            <a:r>
              <a:rPr lang="en-US" sz="1800" dirty="0"/>
              <a:t>. It is also known as C-rating</a:t>
            </a:r>
            <a:r>
              <a:rPr lang="en-US" sz="1800" dirty="0" smtClean="0"/>
              <a:t>.</a:t>
            </a:r>
          </a:p>
          <a:p>
            <a:endParaRPr lang="en-US" sz="1800" dirty="0"/>
          </a:p>
          <a:p>
            <a:r>
              <a:rPr lang="en-US" sz="1800" dirty="0" smtClean="0"/>
              <a:t>the </a:t>
            </a:r>
            <a:r>
              <a:rPr lang="en-US" sz="1800" dirty="0"/>
              <a:t>amount of current we can really </a:t>
            </a:r>
            <a:r>
              <a:rPr lang="en-US" sz="1800" dirty="0" smtClean="0"/>
              <a:t>draw (the</a:t>
            </a:r>
            <a:r>
              <a:rPr lang="fa-IR" sz="1800" dirty="0" smtClean="0"/>
              <a:t> </a:t>
            </a:r>
            <a:r>
              <a:rPr lang="en-US" sz="1800" dirty="0" smtClean="0"/>
              <a:t>Battery</a:t>
            </a:r>
            <a:r>
              <a:rPr lang="en-US" sz="1800" dirty="0"/>
              <a:t> capability) from a battery is often limited</a:t>
            </a:r>
            <a:r>
              <a:rPr lang="en-US" sz="1800" dirty="0" smtClean="0"/>
              <a:t>.</a:t>
            </a:r>
            <a:endParaRPr lang="fa-IR" sz="1800" dirty="0" smtClean="0"/>
          </a:p>
          <a:p>
            <a:endParaRPr lang="fa-IR" sz="1800" dirty="0"/>
          </a:p>
          <a:p>
            <a:r>
              <a:rPr lang="en-US" sz="1800" dirty="0" smtClean="0"/>
              <a:t>for </a:t>
            </a:r>
            <a:r>
              <a:rPr lang="en-US" sz="1800" dirty="0"/>
              <a:t>example, a coin cell that is rated for 1 Ah can't actually provide 1 Amp of current for an hour, in fact it cant even provide 0.1 Amp without overextending </a:t>
            </a:r>
            <a:r>
              <a:rPr lang="en-US" sz="1800" dirty="0" smtClean="0"/>
              <a:t>itself (</a:t>
            </a:r>
            <a:r>
              <a:rPr lang="en-US" sz="1800" dirty="0"/>
              <a:t>Its like saying a human has the capability to travel up to 30 </a:t>
            </a:r>
            <a:r>
              <a:rPr lang="en-US" sz="1800" dirty="0" smtClean="0"/>
              <a:t>KM: </a:t>
            </a:r>
            <a:r>
              <a:rPr lang="en-US" sz="1800" dirty="0"/>
              <a:t>of course running 30 </a:t>
            </a:r>
            <a:r>
              <a:rPr lang="en-US" sz="1800" dirty="0" smtClean="0"/>
              <a:t>KM </a:t>
            </a:r>
            <a:r>
              <a:rPr lang="en-US" sz="1800" dirty="0"/>
              <a:t>is a lot different than walking</a:t>
            </a:r>
            <a:r>
              <a:rPr lang="en-US" sz="1800" dirty="0" smtClean="0"/>
              <a:t>!)</a:t>
            </a:r>
          </a:p>
          <a:p>
            <a:endParaRPr lang="en-US" sz="1800" dirty="0"/>
          </a:p>
          <a:p>
            <a:r>
              <a:rPr lang="en-US" sz="1800" dirty="0"/>
              <a:t>Likewise, a 1Ah coin cell has no problem providing a 1mA for 1000 hours but if you try to draw 100mA from it, it'll last a lot less than 10 hours.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5" name="Rectangle 4"/>
          <p:cNvSpPr/>
          <p:nvPr/>
        </p:nvSpPr>
        <p:spPr>
          <a:xfrm>
            <a:off x="0" y="4865137"/>
            <a:ext cx="8153400" cy="307777"/>
          </a:xfrm>
          <a:prstGeom prst="rect">
            <a:avLst/>
          </a:prstGeom>
        </p:spPr>
        <p:txBody>
          <a:bodyPr wrap="square">
            <a:spAutoFit/>
          </a:bodyPr>
          <a:lstStyle/>
          <a:p>
            <a:r>
              <a:rPr lang="en-US" dirty="0" smtClean="0">
                <a:solidFill>
                  <a:schemeClr val="dk1"/>
                </a:solidFill>
                <a:latin typeface="Inria Sans Light"/>
                <a:ea typeface="Inria Sans Light"/>
                <a:cs typeface="Inria Sans Light"/>
                <a:sym typeface="Inria Sans Light"/>
                <a:hlinkClick r:id="rId2"/>
              </a:rPr>
              <a:t>www.learn.adafruit.com/all-about-batteries/power-capacity-and-power-capability</a:t>
            </a:r>
            <a:endParaRPr lang="en-US" dirty="0">
              <a:solidFill>
                <a:schemeClr val="dk1"/>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4289447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8098" y="1078848"/>
            <a:ext cx="7562077" cy="351300"/>
          </a:xfrm>
        </p:spPr>
        <p:txBody>
          <a:bodyPr/>
          <a:lstStyle/>
          <a:p>
            <a:r>
              <a:rPr lang="en-US" dirty="0"/>
              <a:t>Battery Capacity and Battery Capability</a:t>
            </a:r>
            <a:br>
              <a:rPr lang="en-US" dirty="0"/>
            </a:br>
            <a:endParaRPr lang="en-US" dirty="0"/>
          </a:p>
        </p:txBody>
      </p:sp>
      <p:sp>
        <p:nvSpPr>
          <p:cNvPr id="3" name="Text Placeholder 2"/>
          <p:cNvSpPr>
            <a:spLocks noGrp="1"/>
          </p:cNvSpPr>
          <p:nvPr>
            <p:ph type="body" idx="1"/>
          </p:nvPr>
        </p:nvSpPr>
        <p:spPr>
          <a:xfrm>
            <a:off x="812996" y="1523666"/>
            <a:ext cx="7388896" cy="2355607"/>
          </a:xfrm>
        </p:spPr>
        <p:txBody>
          <a:bodyPr/>
          <a:lstStyle/>
          <a:p>
            <a:r>
              <a:rPr lang="en-US" sz="2000" dirty="0" smtClean="0"/>
              <a:t>Example: </a:t>
            </a:r>
            <a:br>
              <a:rPr lang="en-US" sz="2000" dirty="0" smtClean="0"/>
            </a:br>
            <a:r>
              <a:rPr lang="en-US" sz="2000" dirty="0" smtClean="0"/>
              <a:t>2500 </a:t>
            </a:r>
            <a:r>
              <a:rPr lang="en-US" sz="2000" dirty="0" err="1"/>
              <a:t>mAh</a:t>
            </a:r>
            <a:r>
              <a:rPr lang="en-US" sz="2000" dirty="0"/>
              <a:t> it means that the battery has a capability to deliver 2.5A/2500mA of current to the load for 1 hour. The time that the battery works continuously depends upon the load current that it consumes. So if the load consumes only 25 mA of current then the battery can stay alive for 100 hours</a:t>
            </a:r>
            <a:r>
              <a:rPr lang="en-US" sz="2000" dirty="0" smtClean="0"/>
              <a:t>.</a:t>
            </a:r>
          </a:p>
          <a:p>
            <a:endParaRPr lang="en-US" sz="1800" dirty="0"/>
          </a:p>
          <a:p>
            <a:endParaRPr lang="en-US" sz="1800" dirty="0"/>
          </a:p>
          <a:p>
            <a:endParaRPr lang="en-US" sz="18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831587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kind of Batteries</a:t>
            </a:r>
            <a:endParaRPr lang="en-US" dirty="0"/>
          </a:p>
        </p:txBody>
      </p:sp>
      <p:sp>
        <p:nvSpPr>
          <p:cNvPr id="3" name="Text Placeholder 2"/>
          <p:cNvSpPr>
            <a:spLocks noGrp="1"/>
          </p:cNvSpPr>
          <p:nvPr>
            <p:ph type="body" idx="1"/>
          </p:nvPr>
        </p:nvSpPr>
        <p:spPr>
          <a:xfrm>
            <a:off x="649002" y="1388584"/>
            <a:ext cx="8287180" cy="3033900"/>
          </a:xfrm>
        </p:spPr>
        <p:txBody>
          <a:bodyPr/>
          <a:lstStyle/>
          <a:p>
            <a:r>
              <a:rPr lang="en-US" sz="2000" dirty="0"/>
              <a:t>Basically, all the electrochemical cells and batteries are classified into two types</a:t>
            </a:r>
            <a:r>
              <a:rPr lang="en-US" dirty="0" smtClean="0"/>
              <a:t>:</a:t>
            </a:r>
          </a:p>
          <a:p>
            <a:pPr lvl="1">
              <a:buFont typeface="Wingdings" panose="05000000000000000000" pitchFamily="2" charset="2"/>
              <a:buChar char="Ø"/>
            </a:pPr>
            <a:r>
              <a:rPr lang="en-US" sz="1800" dirty="0"/>
              <a:t>Primary (non-rechargeable)</a:t>
            </a:r>
          </a:p>
          <a:p>
            <a:pPr lvl="1">
              <a:buFont typeface="Wingdings" panose="05000000000000000000" pitchFamily="2" charset="2"/>
              <a:buChar char="Ø"/>
            </a:pPr>
            <a:r>
              <a:rPr lang="en-US" sz="1800" dirty="0"/>
              <a:t>Secondary (rechargeable</a:t>
            </a:r>
            <a:r>
              <a:rPr lang="en-US" sz="1800" dirty="0" smtClean="0"/>
              <a:t>)</a:t>
            </a:r>
          </a:p>
          <a:p>
            <a:pPr lvl="1">
              <a:buFont typeface="Wingdings" panose="05000000000000000000" pitchFamily="2" charset="2"/>
              <a:buChar char="Ø"/>
            </a:pPr>
            <a:endParaRPr lang="en-US" sz="1800" dirty="0" smtClean="0"/>
          </a:p>
          <a:p>
            <a:r>
              <a:rPr lang="en-US" sz="1800" dirty="0"/>
              <a:t>Even though there are several other classifications within these two types of batteries, these two are the basic types. Simply speaking, Primary Batteries are non-rechargeable batteries i.e., they cannot be recharged electrically while the Secondary Batteries are rechargeable batteries i.e., they can be recharged electrically.</a:t>
            </a:r>
            <a:endParaRPr lang="en-US" sz="1800" dirty="0" smtClean="0"/>
          </a:p>
          <a:p>
            <a:pPr marL="114300" indent="0">
              <a:buNone/>
            </a:pP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5" name="Rectangle 4"/>
          <p:cNvSpPr/>
          <p:nvPr/>
        </p:nvSpPr>
        <p:spPr>
          <a:xfrm>
            <a:off x="-62295" y="4866501"/>
            <a:ext cx="4572000" cy="276999"/>
          </a:xfrm>
          <a:prstGeom prst="rect">
            <a:avLst/>
          </a:prstGeom>
        </p:spPr>
        <p:txBody>
          <a:bodyPr>
            <a:spAutoFit/>
          </a:bodyPr>
          <a:lstStyle/>
          <a:p>
            <a:r>
              <a:rPr lang="en-US" sz="1200" dirty="0" smtClean="0">
                <a:solidFill>
                  <a:schemeClr val="dk1"/>
                </a:solidFill>
                <a:latin typeface="Inria Sans Light"/>
                <a:ea typeface="Inria Sans Light"/>
                <a:cs typeface="Inria Sans Light"/>
                <a:sym typeface="Inria Sans Light"/>
                <a:hlinkClick r:id="rId2"/>
              </a:rPr>
              <a:t>Different type of Batteries | electronicshub.org</a:t>
            </a:r>
            <a:r>
              <a:rPr lang="en-US" sz="1200" dirty="0" smtClean="0">
                <a:solidFill>
                  <a:schemeClr val="dk1"/>
                </a:solidFill>
                <a:latin typeface="Inria Sans Light"/>
                <a:ea typeface="Inria Sans Light"/>
                <a:cs typeface="Inria Sans Light"/>
                <a:sym typeface="Inria Sans Light"/>
              </a:rPr>
              <a:t> </a:t>
            </a:r>
            <a:endParaRPr lang="en-US" sz="1200" dirty="0">
              <a:solidFill>
                <a:schemeClr val="dk1"/>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2859728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kind of Batteries</a:t>
            </a:r>
          </a:p>
        </p:txBody>
      </p:sp>
      <p:sp>
        <p:nvSpPr>
          <p:cNvPr id="3" name="Text Placeholder 2"/>
          <p:cNvSpPr>
            <a:spLocks noGrp="1"/>
          </p:cNvSpPr>
          <p:nvPr>
            <p:ph type="body" idx="1"/>
          </p:nvPr>
        </p:nvSpPr>
        <p:spPr>
          <a:xfrm>
            <a:off x="993105" y="1291602"/>
            <a:ext cx="6728400" cy="3033900"/>
          </a:xfrm>
        </p:spPr>
        <p:txBody>
          <a:bodyPr/>
          <a:lstStyle/>
          <a:p>
            <a:r>
              <a:rPr lang="en-US" dirty="0"/>
              <a:t>comparison </a:t>
            </a:r>
            <a:r>
              <a:rPr lang="en-US" dirty="0" smtClean="0"/>
              <a:t>of non-rechargeable Batteries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80" y="1693337"/>
            <a:ext cx="7625547" cy="3095113"/>
          </a:xfrm>
          <a:prstGeom prst="rect">
            <a:avLst/>
          </a:prstGeom>
        </p:spPr>
      </p:pic>
      <p:sp>
        <p:nvSpPr>
          <p:cNvPr id="6" name="Rectangle 5"/>
          <p:cNvSpPr/>
          <p:nvPr/>
        </p:nvSpPr>
        <p:spPr>
          <a:xfrm>
            <a:off x="578182" y="4743929"/>
            <a:ext cx="2896947" cy="276999"/>
          </a:xfrm>
          <a:prstGeom prst="rect">
            <a:avLst/>
          </a:prstGeom>
        </p:spPr>
        <p:txBody>
          <a:bodyPr wrap="none">
            <a:spAutoFit/>
          </a:bodyPr>
          <a:lstStyle/>
          <a:p>
            <a:r>
              <a:rPr lang="en-US" sz="1200" dirty="0" smtClean="0">
                <a:solidFill>
                  <a:schemeClr val="dk1"/>
                </a:solidFill>
                <a:latin typeface="Inria Sans Light"/>
                <a:ea typeface="Inria Sans Light"/>
                <a:cs typeface="Inria Sans Light"/>
              </a:rPr>
              <a:t>table 1: primary batteries | </a:t>
            </a:r>
            <a:r>
              <a:rPr lang="en-US" sz="1200" dirty="0" err="1" smtClean="0">
                <a:solidFill>
                  <a:schemeClr val="dk1"/>
                </a:solidFill>
                <a:latin typeface="Inria Sans Light"/>
                <a:ea typeface="Inria Sans Light"/>
                <a:cs typeface="Inria Sans Light"/>
                <a:hlinkClick r:id="rId3"/>
              </a:rPr>
              <a:t>electronicshub</a:t>
            </a:r>
            <a:endParaRPr lang="en-US" sz="1200" dirty="0">
              <a:solidFill>
                <a:schemeClr val="dk1"/>
              </a:solidFill>
              <a:latin typeface="Inria Sans Light"/>
              <a:ea typeface="Inria Sans Light"/>
              <a:cs typeface="Inria Sans Light"/>
            </a:endParaRPr>
          </a:p>
        </p:txBody>
      </p:sp>
    </p:spTree>
    <p:extLst>
      <p:ext uri="{BB962C8B-B14F-4D97-AF65-F5344CB8AC3E}">
        <p14:creationId xmlns:p14="http://schemas.microsoft.com/office/powerpoint/2010/main" val="2830248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kind of Batteries</a:t>
            </a:r>
          </a:p>
        </p:txBody>
      </p:sp>
      <p:sp>
        <p:nvSpPr>
          <p:cNvPr id="3" name="Text Placeholder 2"/>
          <p:cNvSpPr>
            <a:spLocks noGrp="1"/>
          </p:cNvSpPr>
          <p:nvPr>
            <p:ph type="body" idx="1"/>
          </p:nvPr>
        </p:nvSpPr>
        <p:spPr>
          <a:xfrm>
            <a:off x="986178" y="1265878"/>
            <a:ext cx="6728400" cy="3033900"/>
          </a:xfrm>
        </p:spPr>
        <p:txBody>
          <a:bodyPr/>
          <a:lstStyle/>
          <a:p>
            <a:r>
              <a:rPr lang="en-US" dirty="0"/>
              <a:t>comparison of </a:t>
            </a:r>
            <a:r>
              <a:rPr lang="en-US" dirty="0" smtClean="0"/>
              <a:t>rechargeable </a:t>
            </a:r>
            <a:r>
              <a:rPr lang="en-US" dirty="0"/>
              <a:t>Batteries</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25469" y1="94028" x2="27187" y2="94028"/>
                        <a14:foregroundMark x1="5469" y1="11250" x2="11016" y2="12639"/>
                        <a14:foregroundMark x1="24922" y1="5417" x2="25781" y2="17778"/>
                        <a14:foregroundMark x1="42188" y1="5139" x2="41172" y2="16528"/>
                        <a14:foregroundMark x1="57500" y1="6389" x2="59844" y2="17083"/>
                        <a14:foregroundMark x1="55391" y1="4722" x2="61406" y2="5417"/>
                        <a14:foregroundMark x1="55234" y1="6250" x2="55234" y2="13611"/>
                        <a14:foregroundMark x1="60938" y1="3333" x2="61563" y2="8889"/>
                        <a14:foregroundMark x1="56094" y1="3333" x2="54844" y2="5417"/>
                        <a14:foregroundMark x1="56094" y1="3472" x2="58203" y2="2083"/>
                        <a14:foregroundMark x1="58594" y1="2917" x2="60781" y2="4306"/>
                        <a14:foregroundMark x1="61797" y1="5694" x2="61953" y2="14167"/>
                        <a14:foregroundMark x1="73828" y1="7222" x2="73906" y2="14722"/>
                        <a14:foregroundMark x1="22734" y1="12361" x2="22813" y2="17361"/>
                        <a14:foregroundMark x1="23906" y1="17778" x2="28594" y2="16944"/>
                        <a14:foregroundMark x1="28906" y1="13194" x2="28906" y2="16806"/>
                        <a14:foregroundMark x1="39141" y1="5139" x2="38828" y2="16944"/>
                        <a14:foregroundMark x1="38750" y1="4444" x2="44141" y2="4444"/>
                        <a14:foregroundMark x1="45000" y1="4167" x2="44844" y2="17639"/>
                        <a14:foregroundMark x1="44375" y1="17639" x2="38594" y2="18056"/>
                        <a14:foregroundMark x1="38438" y1="7083" x2="38594" y2="16528"/>
                        <a14:foregroundMark x1="2344" y1="9306" x2="15234" y2="9722"/>
                        <a14:foregroundMark x1="1641" y1="8472" x2="1641" y2="11806"/>
                        <a14:foregroundMark x1="14063" y1="8194" x2="15937" y2="9722"/>
                        <a14:foregroundMark x1="8359" y1="12083" x2="13984" y2="11806"/>
                        <a14:foregroundMark x1="1719" y1="13611" x2="15937" y2="13472"/>
                        <a14:foregroundMark x1="16094" y1="8472" x2="16094" y2="11111"/>
                        <a14:foregroundMark x1="76172" y1="6250" x2="76563" y2="14167"/>
                        <a14:foregroundMark x1="95391" y1="9167" x2="89922" y2="14722"/>
                        <a14:foregroundMark x1="91406" y1="14583" x2="95625" y2="10972"/>
                        <a14:foregroundMark x1="57266" y1="18333" x2="59141" y2="18194"/>
                        <a14:foregroundMark x1="27266" y1="17361" x2="28594" y2="17778"/>
                        <a14:foregroundMark x1="29219" y1="14167" x2="28906" y2="17778"/>
                        <a14:foregroundMark x1="22891" y1="15833" x2="22734" y2="17917"/>
                        <a14:foregroundMark x1="59531" y1="2778" x2="60547" y2="3333"/>
                        <a14:foregroundMark x1="59141" y1="2778" x2="58359" y2="1806"/>
                        <a14:foregroundMark x1="56016" y1="2917" x2="54922" y2="3333"/>
                        <a14:foregroundMark x1="55000" y1="3333" x2="54531" y2="3889"/>
                      </a14:backgroundRemoval>
                    </a14:imgEffect>
                  </a14:imgLayer>
                </a14:imgProps>
              </a:ext>
              <a:ext uri="{28A0092B-C50C-407E-A947-70E740481C1C}">
                <a14:useLocalDpi xmlns:a14="http://schemas.microsoft.com/office/drawing/2010/main" val="0"/>
              </a:ext>
            </a:extLst>
          </a:blip>
          <a:stretch>
            <a:fillRect/>
          </a:stretch>
        </p:blipFill>
        <p:spPr>
          <a:xfrm>
            <a:off x="706582" y="1669473"/>
            <a:ext cx="7613073" cy="3118977"/>
          </a:xfrm>
          <a:prstGeom prst="rect">
            <a:avLst/>
          </a:prstGeom>
        </p:spPr>
      </p:pic>
      <p:sp>
        <p:nvSpPr>
          <p:cNvPr id="6" name="Rectangle 5"/>
          <p:cNvSpPr/>
          <p:nvPr/>
        </p:nvSpPr>
        <p:spPr>
          <a:xfrm>
            <a:off x="604174" y="4762445"/>
            <a:ext cx="1928733" cy="276999"/>
          </a:xfrm>
          <a:prstGeom prst="rect">
            <a:avLst/>
          </a:prstGeom>
        </p:spPr>
        <p:txBody>
          <a:bodyPr wrap="none">
            <a:spAutoFit/>
          </a:bodyPr>
          <a:lstStyle/>
          <a:p>
            <a:r>
              <a:rPr lang="en-US" sz="1200" dirty="0" smtClean="0">
                <a:solidFill>
                  <a:schemeClr val="dk1"/>
                </a:solidFill>
                <a:latin typeface="Inria Sans Light"/>
                <a:ea typeface="Inria Sans Light"/>
                <a:cs typeface="Inria Sans Light"/>
              </a:rPr>
              <a:t>table2: secondary batteries</a:t>
            </a:r>
            <a:endParaRPr lang="en-US" sz="1200" dirty="0">
              <a:solidFill>
                <a:schemeClr val="dk1"/>
              </a:solidFill>
              <a:latin typeface="Inria Sans Light"/>
              <a:ea typeface="Inria Sans Light"/>
              <a:cs typeface="Inria Sans Light"/>
            </a:endParaRPr>
          </a:p>
        </p:txBody>
      </p:sp>
    </p:spTree>
    <p:extLst>
      <p:ext uri="{BB962C8B-B14F-4D97-AF65-F5344CB8AC3E}">
        <p14:creationId xmlns:p14="http://schemas.microsoft.com/office/powerpoint/2010/main" val="1471696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a Battery?</a:t>
            </a:r>
          </a:p>
        </p:txBody>
      </p:sp>
      <p:sp>
        <p:nvSpPr>
          <p:cNvPr id="3" name="Text Placeholder 2"/>
          <p:cNvSpPr>
            <a:spLocks noGrp="1"/>
          </p:cNvSpPr>
          <p:nvPr>
            <p:ph type="body" idx="1"/>
          </p:nvPr>
        </p:nvSpPr>
        <p:spPr>
          <a:xfrm>
            <a:off x="375437" y="1347020"/>
            <a:ext cx="8393225" cy="3439725"/>
          </a:xfrm>
        </p:spPr>
        <p:txBody>
          <a:bodyPr/>
          <a:lstStyle/>
          <a:p>
            <a:r>
              <a:rPr lang="en-US" sz="1800" dirty="0"/>
              <a:t>Selecting a battery for your application can be dialed down to just two characteristics: Performance and Cost. But if we dig a little bit deeper, then the following are determining factors in choosing the right battery for your application</a:t>
            </a:r>
            <a:r>
              <a:rPr lang="en-US" sz="1800" dirty="0" smtClean="0"/>
              <a:t>.</a:t>
            </a:r>
          </a:p>
          <a:p>
            <a:pPr lvl="1" fontAlgn="base">
              <a:buFont typeface="Wingdings" panose="05000000000000000000" pitchFamily="2" charset="2"/>
              <a:buChar char="Ø"/>
            </a:pPr>
            <a:r>
              <a:rPr lang="en-US" sz="1600" dirty="0"/>
              <a:t>Primary or Secondary</a:t>
            </a:r>
          </a:p>
          <a:p>
            <a:pPr lvl="1" fontAlgn="base">
              <a:buFont typeface="Wingdings" panose="05000000000000000000" pitchFamily="2" charset="2"/>
              <a:buChar char="Ø"/>
            </a:pPr>
            <a:r>
              <a:rPr lang="en-US" sz="1600" dirty="0"/>
              <a:t>Energy or Power</a:t>
            </a:r>
          </a:p>
          <a:p>
            <a:pPr lvl="1" fontAlgn="base">
              <a:buFont typeface="Wingdings" panose="05000000000000000000" pitchFamily="2" charset="2"/>
              <a:buChar char="Ø"/>
            </a:pPr>
            <a:r>
              <a:rPr lang="en-US" sz="1600" dirty="0"/>
              <a:t>Shelf Life</a:t>
            </a:r>
          </a:p>
          <a:p>
            <a:pPr lvl="1" fontAlgn="base">
              <a:buFont typeface="Wingdings" panose="05000000000000000000" pitchFamily="2" charset="2"/>
              <a:buChar char="Ø"/>
            </a:pPr>
            <a:r>
              <a:rPr lang="en-US" sz="1600" dirty="0"/>
              <a:t>Energy Efficiency and Recharge Rate</a:t>
            </a:r>
          </a:p>
          <a:p>
            <a:pPr lvl="1" fontAlgn="base">
              <a:buFont typeface="Wingdings" panose="05000000000000000000" pitchFamily="2" charset="2"/>
              <a:buChar char="Ø"/>
            </a:pPr>
            <a:r>
              <a:rPr lang="en-US" sz="1600" dirty="0"/>
              <a:t>Battery Life</a:t>
            </a:r>
          </a:p>
          <a:p>
            <a:pPr lvl="1" fontAlgn="base">
              <a:buFont typeface="Wingdings" panose="05000000000000000000" pitchFamily="2" charset="2"/>
              <a:buChar char="Ø"/>
            </a:pPr>
            <a:r>
              <a:rPr lang="en-US" sz="1600" dirty="0"/>
              <a:t>Battery </a:t>
            </a:r>
            <a:r>
              <a:rPr lang="en-US" sz="1600" dirty="0" smtClean="0"/>
              <a:t>Temperature</a:t>
            </a:r>
          </a:p>
          <a:p>
            <a:pPr lvl="1" fontAlgn="base">
              <a:buFont typeface="Wingdings" panose="05000000000000000000" pitchFamily="2" charset="2"/>
              <a:buChar char="Ø"/>
            </a:pPr>
            <a:r>
              <a:rPr lang="en-US" sz="1600" dirty="0" smtClean="0"/>
              <a:t>cost</a:t>
            </a:r>
            <a:endParaRPr lang="en-US" sz="16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5" name="Rectangle 4"/>
          <p:cNvSpPr/>
          <p:nvPr/>
        </p:nvSpPr>
        <p:spPr>
          <a:xfrm>
            <a:off x="0" y="4835668"/>
            <a:ext cx="3244799" cy="276999"/>
          </a:xfrm>
          <a:prstGeom prst="rect">
            <a:avLst/>
          </a:prstGeom>
        </p:spPr>
        <p:txBody>
          <a:bodyPr wrap="none">
            <a:spAutoFit/>
          </a:bodyPr>
          <a:lstStyle/>
          <a:p>
            <a:r>
              <a:rPr lang="en-US" sz="1200" dirty="0">
                <a:solidFill>
                  <a:schemeClr val="dk1"/>
                </a:solidFill>
                <a:latin typeface="Inria Sans Light"/>
                <a:ea typeface="Inria Sans Light"/>
                <a:cs typeface="Inria Sans Light"/>
                <a:sym typeface="Inria Sans Light"/>
                <a:hlinkClick r:id="rId2"/>
              </a:rPr>
              <a:t>Different type of Batteries | electronicshub.org</a:t>
            </a:r>
            <a:r>
              <a:rPr lang="en-US" sz="1200" dirty="0">
                <a:solidFill>
                  <a:schemeClr val="dk1"/>
                </a:solidFill>
                <a:latin typeface="Inria Sans Light"/>
                <a:ea typeface="Inria Sans Light"/>
                <a:cs typeface="Inria Sans Light"/>
                <a:sym typeface="Inria Sans Light"/>
              </a:rPr>
              <a:t> </a:t>
            </a:r>
          </a:p>
        </p:txBody>
      </p:sp>
    </p:spTree>
    <p:extLst>
      <p:ext uri="{BB962C8B-B14F-4D97-AF65-F5344CB8AC3E}">
        <p14:creationId xmlns:p14="http://schemas.microsoft.com/office/powerpoint/2010/main" val="233864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battery</a:t>
            </a:r>
            <a:endParaRPr lang="en-US" dirty="0"/>
          </a:p>
        </p:txBody>
      </p:sp>
      <p:sp>
        <p:nvSpPr>
          <p:cNvPr id="3" name="Text Placeholder 2"/>
          <p:cNvSpPr>
            <a:spLocks noGrp="1"/>
          </p:cNvSpPr>
          <p:nvPr>
            <p:ph type="body" idx="1"/>
          </p:nvPr>
        </p:nvSpPr>
        <p:spPr>
          <a:xfrm>
            <a:off x="411214" y="1402439"/>
            <a:ext cx="6728400" cy="3033900"/>
          </a:xfrm>
        </p:spPr>
        <p:txBody>
          <a:bodyPr/>
          <a:lstStyle/>
          <a:p>
            <a:r>
              <a:rPr lang="en-US" sz="1800" dirty="0" smtClean="0"/>
              <a:t>For powering </a:t>
            </a:r>
            <a:r>
              <a:rPr lang="en-US" sz="1800" dirty="0" err="1" smtClean="0"/>
              <a:t>SoCs</a:t>
            </a:r>
            <a:r>
              <a:rPr lang="en-US" sz="1800" dirty="0" smtClean="0"/>
              <a:t> we need to connect</a:t>
            </a:r>
            <a:br>
              <a:rPr lang="en-US" sz="1800" dirty="0" smtClean="0"/>
            </a:br>
            <a:r>
              <a:rPr lang="en-US" sz="1800" dirty="0" smtClean="0"/>
              <a:t>battery to the Vin (voltage input) </a:t>
            </a:r>
            <a:r>
              <a:rPr lang="en-US" sz="1800" dirty="0"/>
              <a:t>p</a:t>
            </a:r>
            <a:r>
              <a:rPr lang="en-US" sz="1800" dirty="0" smtClean="0"/>
              <a:t>in.</a:t>
            </a:r>
          </a:p>
          <a:p>
            <a:endParaRPr lang="en-US" sz="1800" dirty="0"/>
          </a:p>
          <a:p>
            <a:r>
              <a:rPr lang="en-US" sz="1800" dirty="0" smtClean="0"/>
              <a:t>Important thig that we must </a:t>
            </a:r>
            <a:br>
              <a:rPr lang="en-US" sz="1800" dirty="0" smtClean="0"/>
            </a:br>
            <a:r>
              <a:rPr lang="en-US" sz="1800" dirty="0" smtClean="0"/>
              <a:t>consider is the board working voltage</a:t>
            </a:r>
            <a:br>
              <a:rPr lang="en-US" sz="1800" dirty="0" smtClean="0"/>
            </a:br>
            <a:r>
              <a:rPr lang="en-US" sz="1800" dirty="0" smtClean="0"/>
              <a:t>and on-board voltage regulator</a:t>
            </a:r>
            <a:r>
              <a:rPr lang="fa-IR" sz="1800" dirty="0" smtClean="0"/>
              <a:t/>
            </a:r>
            <a:br>
              <a:rPr lang="fa-IR" sz="1800" dirty="0" smtClean="0"/>
            </a:br>
            <a:r>
              <a:rPr lang="en-US" sz="1800" dirty="0" smtClean="0"/>
              <a:t>Specifications</a:t>
            </a:r>
            <a:r>
              <a:rPr lang="fa-IR" sz="1800" dirty="0" smtClean="0"/>
              <a:t>.</a:t>
            </a:r>
            <a:r>
              <a:rPr lang="en-US" sz="1800" dirty="0" smtClean="0"/>
              <a:t>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15000" y1="18559" x2="31071" y2="18739"/>
                        <a14:foregroundMark x1="22976" y1="21802" x2="23095" y2="24144"/>
                        <a14:foregroundMark x1="23333" y1="21982" x2="28690" y2="21622"/>
                        <a14:foregroundMark x1="23810" y1="23784" x2="32381" y2="23063"/>
                        <a14:foregroundMark x1="23571" y1="28108" x2="33690" y2="27387"/>
                        <a14:foregroundMark x1="14762" y1="31892" x2="32143" y2="32252"/>
                        <a14:foregroundMark x1="14881" y1="36577" x2="31786" y2="36577"/>
                        <a14:foregroundMark x1="15000" y1="40901" x2="32857" y2="40721"/>
                        <a14:foregroundMark x1="15000" y1="45405" x2="34167" y2="45225"/>
                        <a14:foregroundMark x1="14881" y1="49910" x2="31905" y2="49730"/>
                        <a14:foregroundMark x1="15119" y1="54234" x2="31190" y2="54054"/>
                        <a14:foregroundMark x1="23095" y1="58739" x2="32024" y2="58739"/>
                        <a14:foregroundMark x1="23095" y1="63243" x2="31667" y2="62703"/>
                        <a14:foregroundMark x1="23095" y1="67568" x2="32857" y2="67748"/>
                        <a14:foregroundMark x1="22976" y1="71892" x2="31071" y2="71892"/>
                        <a14:foregroundMark x1="23095" y1="76396" x2="31786" y2="76396"/>
                        <a14:foregroundMark x1="23095" y1="80901" x2="31190" y2="80541"/>
                        <a14:foregroundMark x1="62381" y1="69009" x2="76786" y2="69189"/>
                        <a14:foregroundMark x1="62381" y1="73333" x2="68929" y2="73694"/>
                        <a14:foregroundMark x1="62619" y1="77838" x2="69048" y2="77838"/>
                        <a14:foregroundMark x1="62381" y1="64685" x2="76786" y2="64685"/>
                        <a14:foregroundMark x1="62500" y1="60180" x2="82976" y2="60180"/>
                        <a14:foregroundMark x1="62619" y1="55856" x2="81667" y2="55676"/>
                        <a14:foregroundMark x1="62619" y1="51351" x2="80833" y2="51351"/>
                        <a14:foregroundMark x1="62500" y1="46847" x2="83929" y2="47027"/>
                        <a14:foregroundMark x1="62619" y1="42703" x2="68214" y2="42703"/>
                        <a14:foregroundMark x1="63452" y1="38198" x2="68690" y2="38198"/>
                        <a14:foregroundMark x1="63810" y1="33874" x2="75357" y2="33514"/>
                        <a14:foregroundMark x1="63810" y1="29009" x2="75952" y2="29550"/>
                        <a14:foregroundMark x1="64048" y1="27748" x2="68810" y2="27928"/>
                        <a14:foregroundMark x1="68452" y1="27568" x2="69048" y2="27748"/>
                        <a14:foregroundMark x1="67619" y1="27568" x2="63810" y2="27748"/>
                        <a14:foregroundMark x1="71548" y1="27568" x2="76548" y2="27568"/>
                        <a14:foregroundMark x1="62976" y1="25045" x2="63095" y2="26306"/>
                        <a14:foregroundMark x1="63333" y1="26486" x2="68929" y2="26126"/>
                        <a14:foregroundMark x1="69048" y1="23604" x2="69405" y2="25045"/>
                        <a14:foregroundMark x1="64286" y1="25045" x2="68095" y2="25405"/>
                        <a14:foregroundMark x1="63929" y1="20541" x2="68810" y2="20901"/>
                        <a14:foregroundMark x1="63810" y1="15856" x2="82857" y2="15856"/>
                        <a14:foregroundMark x1="80000" y1="14414" x2="83929" y2="14414"/>
                        <a14:foregroundMark x1="75952" y1="14595" x2="72024" y2="14054"/>
                        <a14:foregroundMark x1="63690" y1="14595" x2="69048" y2="14054"/>
                        <a14:foregroundMark x1="69286" y1="15135" x2="69167" y2="16577"/>
                        <a14:foregroundMark x1="71905" y1="17477" x2="76429" y2="17297"/>
                        <a14:foregroundMark x1="63095" y1="47928" x2="68452" y2="48288"/>
                        <a14:foregroundMark x1="71786" y1="58739" x2="75833" y2="59459"/>
                        <a14:foregroundMark x1="72976" y1="58739" x2="76190" y2="58919"/>
                        <a14:foregroundMark x1="71667" y1="65946" x2="75595" y2="65766"/>
                        <a14:foregroundMark x1="69048" y1="37658" x2="69167" y2="38739"/>
                        <a14:foregroundMark x1="63929" y1="30270" x2="68214" y2="30090"/>
                        <a14:foregroundMark x1="73690" y1="32252" x2="76905" y2="32432"/>
                        <a14:foregroundMark x1="76667" y1="32793" x2="77024" y2="34054"/>
                        <a14:foregroundMark x1="39643" y1="88468" x2="37619" y2="94414"/>
                        <a14:foregroundMark x1="54405" y1="89009" x2="53571" y2="94955"/>
                        <a14:foregroundMark x1="46429" y1="25225" x2="45000" y2="34955"/>
                        <a14:backgroundMark x1="21429" y1="25586" x2="29881" y2="25225"/>
                        <a14:backgroundMark x1="22024" y1="29730" x2="30000" y2="29910"/>
                        <a14:backgroundMark x1="14286" y1="34054" x2="30238" y2="34054"/>
                        <a14:backgroundMark x1="21905" y1="43243" x2="29524" y2="43243"/>
                        <a14:backgroundMark x1="21310" y1="47928" x2="29524" y2="47568"/>
                        <a14:backgroundMark x1="15476" y1="47748" x2="22857" y2="47748"/>
                        <a14:backgroundMark x1="15833" y1="52072" x2="29643" y2="51892"/>
                        <a14:backgroundMark x1="23333" y1="60901" x2="29881" y2="61081"/>
                        <a14:backgroundMark x1="23690" y1="65405" x2="30000" y2="65405"/>
                        <a14:backgroundMark x1="23452" y1="69910" x2="30000" y2="69910"/>
                        <a14:backgroundMark x1="24048" y1="74054" x2="30119" y2="74234"/>
                        <a14:backgroundMark x1="23690" y1="78559" x2="29643" y2="78559"/>
                        <a14:backgroundMark x1="69643" y1="75856" x2="62738" y2="75676"/>
                        <a14:backgroundMark x1="69881" y1="71351" x2="63333" y2="70991"/>
                        <a14:backgroundMark x1="71071" y1="18198" x2="62381" y2="17838"/>
                        <a14:backgroundMark x1="71071" y1="22883" x2="62381" y2="22342"/>
                        <a14:backgroundMark x1="65952" y1="27027" x2="62262" y2="27207"/>
                        <a14:backgroundMark x1="62500" y1="31351" x2="77857" y2="31532"/>
                        <a14:backgroundMark x1="62619" y1="35856" x2="70476" y2="35856"/>
                        <a14:backgroundMark x1="62976" y1="40360" x2="70714" y2="40360"/>
                        <a14:backgroundMark x1="62619" y1="44865" x2="71190" y2="45045"/>
                        <a14:backgroundMark x1="62619" y1="49189" x2="70476" y2="49189"/>
                        <a14:backgroundMark x1="62500" y1="53694" x2="85238" y2="53514"/>
                        <a14:backgroundMark x1="85357" y1="49550" x2="81310" y2="49009"/>
                        <a14:backgroundMark x1="63333" y1="57838" x2="84524" y2="58018"/>
                        <a14:backgroundMark x1="62500" y1="62523" x2="73810" y2="62342"/>
                        <a14:backgroundMark x1="62857" y1="67027" x2="76905" y2="66667"/>
                      </a14:backgroundRemoval>
                    </a14:imgEffect>
                  </a14:imgLayer>
                </a14:imgProps>
              </a:ext>
              <a:ext uri="{28A0092B-C50C-407E-A947-70E740481C1C}">
                <a14:useLocalDpi xmlns:a14="http://schemas.microsoft.com/office/drawing/2010/main" val="0"/>
              </a:ext>
            </a:extLst>
          </a:blip>
          <a:stretch>
            <a:fillRect/>
          </a:stretch>
        </p:blipFill>
        <p:spPr>
          <a:xfrm>
            <a:off x="4025190" y="855506"/>
            <a:ext cx="5042610" cy="4135594"/>
          </a:xfrm>
          <a:prstGeom prst="rect">
            <a:avLst/>
          </a:prstGeom>
        </p:spPr>
      </p:pic>
      <p:sp>
        <p:nvSpPr>
          <p:cNvPr id="6" name="Rectangle 5"/>
          <p:cNvSpPr/>
          <p:nvPr/>
        </p:nvSpPr>
        <p:spPr>
          <a:xfrm>
            <a:off x="3902421" y="4585800"/>
            <a:ext cx="1673856" cy="246221"/>
          </a:xfrm>
          <a:prstGeom prst="rect">
            <a:avLst/>
          </a:prstGeom>
        </p:spPr>
        <p:txBody>
          <a:bodyPr wrap="none">
            <a:spAutoFit/>
          </a:bodyPr>
          <a:lstStyle/>
          <a:p>
            <a:r>
              <a:rPr lang="en-US" sz="1000" dirty="0">
                <a:solidFill>
                  <a:schemeClr val="dk1"/>
                </a:solidFill>
                <a:latin typeface="Inria Sans Light"/>
                <a:ea typeface="Inria Sans Light"/>
                <a:cs typeface="Inria Sans Light"/>
              </a:rPr>
              <a:t>Figure </a:t>
            </a:r>
            <a:r>
              <a:rPr lang="en-US" sz="1000" dirty="0" smtClean="0">
                <a:solidFill>
                  <a:schemeClr val="dk1"/>
                </a:solidFill>
                <a:latin typeface="Inria Sans Light"/>
                <a:ea typeface="Inria Sans Light"/>
                <a:cs typeface="Inria Sans Light"/>
              </a:rPr>
              <a:t>7: </a:t>
            </a:r>
            <a:r>
              <a:rPr lang="en-US" sz="1000" dirty="0">
                <a:solidFill>
                  <a:schemeClr val="dk1"/>
                </a:solidFill>
                <a:latin typeface="Inria Sans Light"/>
                <a:ea typeface="Inria Sans Light"/>
                <a:cs typeface="Inria Sans Light"/>
              </a:rPr>
              <a:t>esp8266pinout </a:t>
            </a:r>
            <a:r>
              <a:rPr lang="en-US" sz="1000" dirty="0">
                <a:solidFill>
                  <a:schemeClr val="dk1"/>
                </a:solidFill>
                <a:latin typeface="Inria Sans Light"/>
                <a:ea typeface="Inria Sans Light"/>
                <a:cs typeface="Inria Sans Light"/>
                <a:sym typeface="Inria Sans Light"/>
              </a:rPr>
              <a:t>[7]</a:t>
            </a:r>
          </a:p>
        </p:txBody>
      </p:sp>
    </p:spTree>
    <p:extLst>
      <p:ext uri="{BB962C8B-B14F-4D97-AF65-F5344CB8AC3E}">
        <p14:creationId xmlns:p14="http://schemas.microsoft.com/office/powerpoint/2010/main" val="995631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battery</a:t>
            </a:r>
          </a:p>
        </p:txBody>
      </p:sp>
      <p:sp>
        <p:nvSpPr>
          <p:cNvPr id="3" name="Text Placeholder 2"/>
          <p:cNvSpPr>
            <a:spLocks noGrp="1"/>
          </p:cNvSpPr>
          <p:nvPr>
            <p:ph type="body" idx="1"/>
          </p:nvPr>
        </p:nvSpPr>
        <p:spPr>
          <a:xfrm>
            <a:off x="418140" y="1409366"/>
            <a:ext cx="8441841" cy="3033900"/>
          </a:xfrm>
        </p:spPr>
        <p:txBody>
          <a:bodyPr/>
          <a:lstStyle/>
          <a:p>
            <a:r>
              <a:rPr lang="en-US" sz="1600" dirty="0"/>
              <a:t>The </a:t>
            </a:r>
            <a:r>
              <a:rPr lang="en-US" sz="1600" dirty="0" err="1"/>
              <a:t>NodeMCU</a:t>
            </a:r>
            <a:r>
              <a:rPr lang="en-US" sz="1600" dirty="0"/>
              <a:t> has a build in AMS1117 3.3V voltage regulator that transforms the input voltage from the 5V USB connection as well as the voltage of the VIN pin to the stable 3.3V output voltage.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30" y="2466109"/>
            <a:ext cx="4253346" cy="88054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30" y="3498273"/>
            <a:ext cx="4253346" cy="9449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582" y="1982923"/>
            <a:ext cx="4523508" cy="2460343"/>
          </a:xfrm>
          <a:prstGeom prst="rect">
            <a:avLst/>
          </a:prstGeom>
        </p:spPr>
      </p:pic>
      <p:sp>
        <p:nvSpPr>
          <p:cNvPr id="8" name="TextBox 7"/>
          <p:cNvSpPr txBox="1"/>
          <p:nvPr/>
        </p:nvSpPr>
        <p:spPr>
          <a:xfrm>
            <a:off x="0" y="4852600"/>
            <a:ext cx="3105337" cy="276999"/>
          </a:xfrm>
          <a:prstGeom prst="rect">
            <a:avLst/>
          </a:prstGeom>
          <a:noFill/>
        </p:spPr>
        <p:txBody>
          <a:bodyPr wrap="none" rtlCol="0">
            <a:spAutoFit/>
          </a:bodyPr>
          <a:lstStyle/>
          <a:p>
            <a:r>
              <a:rPr lang="en-US" sz="1200" dirty="0" smtClean="0">
                <a:hlinkClick r:id="rId5"/>
              </a:rPr>
              <a:t>https://diyi0t.com/best-battery-for-esp8266/</a:t>
            </a:r>
            <a:endParaRPr lang="en-US" sz="1200" dirty="0"/>
          </a:p>
        </p:txBody>
      </p:sp>
      <p:sp>
        <p:nvSpPr>
          <p:cNvPr id="9" name="Rectangle 8"/>
          <p:cNvSpPr/>
          <p:nvPr/>
        </p:nvSpPr>
        <p:spPr>
          <a:xfrm>
            <a:off x="4439234" y="4431911"/>
            <a:ext cx="1989647" cy="253916"/>
          </a:xfrm>
          <a:prstGeom prst="rect">
            <a:avLst/>
          </a:prstGeom>
        </p:spPr>
        <p:txBody>
          <a:bodyPr wrap="none">
            <a:spAutoFit/>
          </a:bodyPr>
          <a:lstStyle/>
          <a:p>
            <a:r>
              <a:rPr lang="en-US" sz="1050" dirty="0">
                <a:solidFill>
                  <a:schemeClr val="dk1"/>
                </a:solidFill>
                <a:latin typeface="Inria Sans Light"/>
                <a:ea typeface="Inria Sans Light"/>
                <a:cs typeface="Inria Sans Light"/>
              </a:rPr>
              <a:t>Figure </a:t>
            </a:r>
            <a:r>
              <a:rPr lang="en-US" sz="1050" dirty="0" smtClean="0">
                <a:solidFill>
                  <a:schemeClr val="dk1"/>
                </a:solidFill>
                <a:latin typeface="Inria Sans Light"/>
                <a:ea typeface="Inria Sans Light"/>
                <a:cs typeface="Inria Sans Light"/>
              </a:rPr>
              <a:t>8: esp8266 voltage levels</a:t>
            </a:r>
            <a:endParaRPr lang="en-US" sz="1050" dirty="0">
              <a:solidFill>
                <a:schemeClr val="dk1"/>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2153093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nSpc>
                <a:spcPct val="115000"/>
              </a:lnSpc>
              <a:buClr>
                <a:schemeClr val="accent1">
                  <a:lumMod val="60000"/>
                  <a:lumOff val="40000"/>
                </a:schemeClr>
              </a:buClr>
            </a:pPr>
            <a:r>
              <a:rPr lang="en-US" dirty="0">
                <a:sym typeface="Inria Sans Light"/>
              </a:rPr>
              <a:t>Importance of power management</a:t>
            </a:r>
          </a:p>
        </p:txBody>
      </p:sp>
      <p:sp>
        <p:nvSpPr>
          <p:cNvPr id="3" name="Text Placeholder 2"/>
          <p:cNvSpPr>
            <a:spLocks noGrp="1"/>
          </p:cNvSpPr>
          <p:nvPr>
            <p:ph type="body" idx="1"/>
          </p:nvPr>
        </p:nvSpPr>
        <p:spPr>
          <a:xfrm>
            <a:off x="603975" y="1388584"/>
            <a:ext cx="8387500" cy="3033900"/>
          </a:xfrm>
        </p:spPr>
        <p:txBody>
          <a:bodyPr/>
          <a:lstStyle/>
          <a:p>
            <a:r>
              <a:rPr lang="en-US" sz="2000" dirty="0"/>
              <a:t>A Key requirement for </a:t>
            </a:r>
            <a:r>
              <a:rPr lang="en-US" sz="2000" dirty="0" err="1"/>
              <a:t>IoT</a:t>
            </a:r>
            <a:r>
              <a:rPr lang="en-US" sz="2000" dirty="0"/>
              <a:t> devices is the ability to consume very low power while maintaining an acceptable level of performance, which could enable them to run on batteries for long periods of time</a:t>
            </a:r>
            <a:r>
              <a:rPr lang="en-US" sz="2000" dirty="0" smtClean="0"/>
              <a:t>.</a:t>
            </a:r>
          </a:p>
          <a:p>
            <a:pPr marL="114300" indent="0">
              <a:buNone/>
            </a:pPr>
            <a:endParaRPr lang="en-US" sz="2000" dirty="0"/>
          </a:p>
          <a:p>
            <a:r>
              <a:rPr lang="en-US" sz="2000" dirty="0"/>
              <a:t>Depending on usage patterns and the power requirements of the attached sensors, actuators, or integrated circuits (ICs), a device may be put into sleep mode or into low-power mode periodically to conserve power.</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
        <p:nvSpPr>
          <p:cNvPr id="5" name="Rectangle 4"/>
          <p:cNvSpPr/>
          <p:nvPr/>
        </p:nvSpPr>
        <p:spPr>
          <a:xfrm>
            <a:off x="0" y="4852600"/>
            <a:ext cx="6497782" cy="276999"/>
          </a:xfrm>
          <a:prstGeom prst="rect">
            <a:avLst/>
          </a:prstGeom>
        </p:spPr>
        <p:txBody>
          <a:bodyPr wrap="square">
            <a:spAutoFit/>
          </a:bodyPr>
          <a:lstStyle/>
          <a:p>
            <a:pPr fontAlgn="base"/>
            <a:r>
              <a:rPr lang="en-US" sz="1200" dirty="0">
                <a:solidFill>
                  <a:srgbClr val="FFFFFF"/>
                </a:solidFill>
                <a:latin typeface="Inria Sans" panose="020B0604020202020204" charset="0"/>
                <a:cs typeface="Times New Roman" panose="02020603050405020304" pitchFamily="18" charset="0"/>
              </a:rPr>
              <a:t>[4] Internet of Things A to Z : Technologies and Applications</a:t>
            </a:r>
          </a:p>
        </p:txBody>
      </p:sp>
    </p:spTree>
    <p:extLst>
      <p:ext uri="{BB962C8B-B14F-4D97-AF65-F5344CB8AC3E}">
        <p14:creationId xmlns:p14="http://schemas.microsoft.com/office/powerpoint/2010/main" val="23402275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Inria Sans Light"/>
              </a:rPr>
              <a:t>Importance of power management</a:t>
            </a:r>
            <a:endParaRPr lang="en-US" dirty="0"/>
          </a:p>
        </p:txBody>
      </p:sp>
      <p:sp>
        <p:nvSpPr>
          <p:cNvPr id="3" name="Text Placeholder 2"/>
          <p:cNvSpPr>
            <a:spLocks noGrp="1"/>
          </p:cNvSpPr>
          <p:nvPr>
            <p:ph type="body" idx="1"/>
          </p:nvPr>
        </p:nvSpPr>
        <p:spPr>
          <a:xfrm>
            <a:off x="659210" y="1361568"/>
            <a:ext cx="8187610" cy="3033900"/>
          </a:xfrm>
        </p:spPr>
        <p:txBody>
          <a:bodyPr/>
          <a:lstStyle/>
          <a:p>
            <a:r>
              <a:rPr lang="en-US" sz="1800" dirty="0" smtClean="0"/>
              <a:t>In some applications power management is not very critical. For example smart home, some of smart city applications and etc.[8]</a:t>
            </a:r>
          </a:p>
          <a:p>
            <a:r>
              <a:rPr lang="en-US" sz="1800" dirty="0" smtClean="0"/>
              <a:t>Why is that? Connecting to power grid</a:t>
            </a:r>
          </a:p>
          <a:p>
            <a:endParaRPr lang="en-US" sz="1800" dirty="0" smtClean="0"/>
          </a:p>
          <a:p>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65" y="2285818"/>
            <a:ext cx="4366260" cy="226441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215" y="2285818"/>
            <a:ext cx="4366260" cy="2264412"/>
          </a:xfrm>
          <a:prstGeom prst="rect">
            <a:avLst/>
          </a:prstGeom>
        </p:spPr>
      </p:pic>
      <p:sp>
        <p:nvSpPr>
          <p:cNvPr id="11" name="TextBox 10"/>
          <p:cNvSpPr txBox="1"/>
          <p:nvPr/>
        </p:nvSpPr>
        <p:spPr>
          <a:xfrm>
            <a:off x="4625215" y="4534423"/>
            <a:ext cx="1577676" cy="276999"/>
          </a:xfrm>
          <a:prstGeom prst="rect">
            <a:avLst/>
          </a:prstGeom>
          <a:noFill/>
        </p:spPr>
        <p:txBody>
          <a:bodyPr wrap="none" rtlCol="0">
            <a:spAutoFit/>
          </a:bodyPr>
          <a:lstStyle/>
          <a:p>
            <a:r>
              <a:rPr lang="en-US" sz="1200" dirty="0" smtClean="0">
                <a:solidFill>
                  <a:schemeClr val="tx1"/>
                </a:solidFill>
              </a:rPr>
              <a:t>Figure 10: </a:t>
            </a:r>
            <a:r>
              <a:rPr lang="en-US" sz="1200" dirty="0" smtClean="0">
                <a:solidFill>
                  <a:schemeClr val="tx1"/>
                </a:solidFill>
                <a:hlinkClick r:id="rId4"/>
              </a:rPr>
              <a:t>smart city</a:t>
            </a:r>
            <a:endParaRPr lang="en-US" sz="1200" dirty="0">
              <a:solidFill>
                <a:schemeClr val="tx1"/>
              </a:solidFill>
            </a:endParaRPr>
          </a:p>
        </p:txBody>
      </p:sp>
      <p:sp>
        <p:nvSpPr>
          <p:cNvPr id="12" name="TextBox 11"/>
          <p:cNvSpPr txBox="1"/>
          <p:nvPr/>
        </p:nvSpPr>
        <p:spPr>
          <a:xfrm>
            <a:off x="106670" y="4518161"/>
            <a:ext cx="1645002" cy="276999"/>
          </a:xfrm>
          <a:prstGeom prst="rect">
            <a:avLst/>
          </a:prstGeom>
          <a:noFill/>
        </p:spPr>
        <p:txBody>
          <a:bodyPr wrap="none" rtlCol="0">
            <a:spAutoFit/>
          </a:bodyPr>
          <a:lstStyle/>
          <a:p>
            <a:r>
              <a:rPr lang="en-US" sz="1200" dirty="0" smtClean="0">
                <a:solidFill>
                  <a:schemeClr val="tx1"/>
                </a:solidFill>
              </a:rPr>
              <a:t>Figure 9: </a:t>
            </a:r>
            <a:r>
              <a:rPr lang="en-US" sz="1200" dirty="0" smtClean="0">
                <a:solidFill>
                  <a:schemeClr val="tx1"/>
                </a:solidFill>
                <a:hlinkClick r:id="rId5"/>
              </a:rPr>
              <a:t>smart home</a:t>
            </a:r>
            <a:endParaRPr lang="en-US" sz="1200" dirty="0">
              <a:solidFill>
                <a:schemeClr val="tx1"/>
              </a:solidFill>
            </a:endParaRPr>
          </a:p>
        </p:txBody>
      </p:sp>
    </p:spTree>
    <p:extLst>
      <p:ext uri="{BB962C8B-B14F-4D97-AF65-F5344CB8AC3E}">
        <p14:creationId xmlns:p14="http://schemas.microsoft.com/office/powerpoint/2010/main" val="1477754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lvl="0"/>
            <a:r>
              <a:rPr lang="en-US" dirty="0" smtClean="0"/>
              <a:t>BIG CONCEPT</a:t>
            </a:r>
            <a:endParaRPr dirty="0"/>
          </a:p>
        </p:txBody>
      </p:sp>
      <p:sp>
        <p:nvSpPr>
          <p:cNvPr id="229" name="Google Shape;229;p15"/>
          <p:cNvSpPr txBox="1">
            <a:spLocks noGrp="1"/>
          </p:cNvSpPr>
          <p:nvPr>
            <p:ph type="subTitle" idx="1"/>
          </p:nvPr>
        </p:nvSpPr>
        <p:spPr>
          <a:xfrm>
            <a:off x="1823924" y="2655065"/>
            <a:ext cx="7263369" cy="839502"/>
          </a:xfrm>
          <a:prstGeom prst="rect">
            <a:avLst/>
          </a:prstGeom>
        </p:spPr>
        <p:txBody>
          <a:bodyPr spcFirstLastPara="1" wrap="square" lIns="0" tIns="0" rIns="0" bIns="0" anchor="t" anchorCtr="0">
            <a:noAutofit/>
          </a:bodyPr>
          <a:lstStyle/>
          <a:p>
            <a:pPr marL="0" lvl="0" indent="0">
              <a:spcAft>
                <a:spcPts val="600"/>
              </a:spcAft>
            </a:pPr>
            <a:r>
              <a:rPr lang="en-US" sz="1800" dirty="0"/>
              <a:t>Let’s start with big concept about "</a:t>
            </a:r>
            <a:r>
              <a:rPr lang="en-US" sz="1800" dirty="0" smtClean="0"/>
              <a:t>Internet </a:t>
            </a:r>
            <a:r>
              <a:rPr lang="en-US" sz="1800" dirty="0"/>
              <a:t>of Thing" and </a:t>
            </a:r>
            <a:r>
              <a:rPr lang="en-US" sz="1800" dirty="0" smtClean="0"/>
              <a:t>“Power Management"</a:t>
            </a:r>
            <a:endParaRPr sz="1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1</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152397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Inria Sans Light"/>
              </a:rPr>
              <a:t>Importance of power management</a:t>
            </a:r>
            <a:endParaRPr lang="en-US" dirty="0"/>
          </a:p>
        </p:txBody>
      </p:sp>
      <p:sp>
        <p:nvSpPr>
          <p:cNvPr id="3" name="Text Placeholder 2"/>
          <p:cNvSpPr>
            <a:spLocks noGrp="1"/>
          </p:cNvSpPr>
          <p:nvPr>
            <p:ph type="body" idx="1"/>
          </p:nvPr>
        </p:nvSpPr>
        <p:spPr>
          <a:xfrm>
            <a:off x="514430" y="1369188"/>
            <a:ext cx="8324770" cy="3033900"/>
          </a:xfrm>
        </p:spPr>
        <p:txBody>
          <a:bodyPr/>
          <a:lstStyle/>
          <a:p>
            <a:r>
              <a:rPr lang="en-US" sz="1800" dirty="0"/>
              <a:t>Power management is a critical factor for portable and wearable </a:t>
            </a:r>
            <a:r>
              <a:rPr lang="en-US" sz="1800" dirty="0" err="1"/>
              <a:t>IoT</a:t>
            </a:r>
            <a:r>
              <a:rPr lang="en-US" sz="1800" dirty="0"/>
              <a:t> devices that rely on a wireless power source, such as batteries or photovoltaic cells (solar).</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8919" y1="15610" x2="7973" y2="25122"/>
                        <a14:foregroundMark x1="29595" y1="17317" x2="40541" y2="17561"/>
                        <a14:foregroundMark x1="45000" y1="15854" x2="45676" y2="20488"/>
                        <a14:foregroundMark x1="28514" y1="19512" x2="30811" y2="20976"/>
                        <a14:foregroundMark x1="36216" y1="19024" x2="37703" y2="22439"/>
                        <a14:foregroundMark x1="34865" y1="18780" x2="33243" y2="22927"/>
                        <a14:foregroundMark x1="27838" y1="24390" x2="31351" y2="23902"/>
                        <a14:foregroundMark x1="27162" y1="24146" x2="27568" y2="24634"/>
                        <a14:foregroundMark x1="39595" y1="24146" x2="43108" y2="24390"/>
                        <a14:foregroundMark x1="43514" y1="24634" x2="44054" y2="23902"/>
                        <a14:foregroundMark x1="61081" y1="8049" x2="61486" y2="42927"/>
                        <a14:foregroundMark x1="90270" y1="30732" x2="89054" y2="45854"/>
                        <a14:foregroundMark x1="93919" y1="10244" x2="91486" y2="38780"/>
                        <a14:foregroundMark x1="97432" y1="18293" x2="91892" y2="40976"/>
                        <a14:foregroundMark x1="89595" y1="6585" x2="89595" y2="34634"/>
                        <a14:foregroundMark x1="84730" y1="8780" x2="87162" y2="29512"/>
                        <a14:foregroundMark x1="80000" y1="25854" x2="88649" y2="38049"/>
                        <a14:foregroundMark x1="50270" y1="70244" x2="72027" y2="70244"/>
                        <a14:foregroundMark x1="25541" y1="69024" x2="39459" y2="70488"/>
                        <a14:foregroundMark x1="8649" y1="51707" x2="8784" y2="90488"/>
                        <a14:foregroundMark x1="87568" y1="58293" x2="87568" y2="95610"/>
                        <a14:foregroundMark x1="84595" y1="60976" x2="90135" y2="60732"/>
                        <a14:foregroundMark x1="86757" y1="57805" x2="89595" y2="57561"/>
                        <a14:foregroundMark x1="84324" y1="8293" x2="84054" y2="9512"/>
                        <a14:foregroundMark x1="84730" y1="8293" x2="85676" y2="9024"/>
                        <a14:foregroundMark x1="85135" y1="8049" x2="84865" y2="7561"/>
                        <a14:foregroundMark x1="79730" y1="25366" x2="79324" y2="27317"/>
                        <a14:foregroundMark x1="93514" y1="9756" x2="94595" y2="9756"/>
                        <a14:foregroundMark x1="96892" y1="17317" x2="97568" y2="17073"/>
                        <a14:foregroundMark x1="78378" y1="8049" x2="77027" y2="10976"/>
                        <a14:foregroundMark x1="76351" y1="13171" x2="75946" y2="16098"/>
                        <a14:foregroundMark x1="82838" y1="12195" x2="80811" y2="14390"/>
                        <a14:foregroundMark x1="83514" y1="17317" x2="82568" y2="18780"/>
                        <a14:foregroundMark x1="82162" y1="20488" x2="82162" y2="21707"/>
                        <a14:foregroundMark x1="90270" y1="6585" x2="90676" y2="7561"/>
                        <a14:foregroundMark x1="88919" y1="6341" x2="89595" y2="5610"/>
                        <a14:foregroundMark x1="90270" y1="5854" x2="90811" y2="6585"/>
                        <a14:backgroundMark x1="83649" y1="20732" x2="84054" y2="25854"/>
                        <a14:backgroundMark x1="84865" y1="28049" x2="84054" y2="27073"/>
                        <a14:backgroundMark x1="87162" y1="12439" x2="87838" y2="20000"/>
                        <a14:backgroundMark x1="92297" y1="8780" x2="91486" y2="20488"/>
                        <a14:backgroundMark x1="96216" y1="13902" x2="94324" y2="24878"/>
                        <a14:backgroundMark x1="91622" y1="17317" x2="91486" y2="22927"/>
                        <a14:backgroundMark x1="87838" y1="17805" x2="88378" y2="22439"/>
                        <a14:backgroundMark x1="40811" y1="24878" x2="41351" y2="26098"/>
                        <a14:backgroundMark x1="41081" y1="24634" x2="41216" y2="27073"/>
                      </a14:backgroundRemoval>
                    </a14:imgEffect>
                  </a14:imgLayer>
                </a14:imgProps>
              </a:ext>
              <a:ext uri="{28A0092B-C50C-407E-A947-70E740481C1C}">
                <a14:useLocalDpi xmlns:a14="http://schemas.microsoft.com/office/drawing/2010/main" val="0"/>
              </a:ext>
            </a:extLst>
          </a:blip>
          <a:stretch>
            <a:fillRect/>
          </a:stretch>
        </p:blipFill>
        <p:spPr>
          <a:xfrm>
            <a:off x="2289810" y="2248982"/>
            <a:ext cx="4217670" cy="2336818"/>
          </a:xfrm>
          <a:prstGeom prst="rect">
            <a:avLst/>
          </a:prstGeom>
        </p:spPr>
      </p:pic>
      <p:sp>
        <p:nvSpPr>
          <p:cNvPr id="6" name="Rectangle 5"/>
          <p:cNvSpPr/>
          <p:nvPr/>
        </p:nvSpPr>
        <p:spPr>
          <a:xfrm>
            <a:off x="2289810" y="4565470"/>
            <a:ext cx="1949573" cy="261610"/>
          </a:xfrm>
          <a:prstGeom prst="rect">
            <a:avLst/>
          </a:prstGeom>
        </p:spPr>
        <p:txBody>
          <a:bodyPr wrap="none">
            <a:spAutoFit/>
          </a:bodyPr>
          <a:lstStyle/>
          <a:p>
            <a:r>
              <a:rPr lang="en-US" sz="1100" dirty="0" smtClean="0">
                <a:solidFill>
                  <a:schemeClr val="tx1"/>
                </a:solidFill>
              </a:rPr>
              <a:t>Figure 11: </a:t>
            </a:r>
            <a:r>
              <a:rPr lang="en-US" sz="1100" dirty="0" smtClean="0">
                <a:solidFill>
                  <a:schemeClr val="tx1"/>
                </a:solidFill>
                <a:hlinkClick r:id="rId4"/>
              </a:rPr>
              <a:t>wearable devices</a:t>
            </a:r>
            <a:endParaRPr lang="en-US" sz="1100" dirty="0">
              <a:solidFill>
                <a:schemeClr val="tx1"/>
              </a:solidFill>
            </a:endParaRPr>
          </a:p>
        </p:txBody>
      </p:sp>
    </p:spTree>
    <p:extLst>
      <p:ext uri="{BB962C8B-B14F-4D97-AF65-F5344CB8AC3E}">
        <p14:creationId xmlns:p14="http://schemas.microsoft.com/office/powerpoint/2010/main" val="3383852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855506"/>
            <a:ext cx="7608490" cy="351300"/>
          </a:xfrm>
        </p:spPr>
        <p:txBody>
          <a:bodyPr/>
          <a:lstStyle/>
          <a:p>
            <a:r>
              <a:rPr lang="en-US" dirty="0" smtClean="0">
                <a:sym typeface="Inria Sans Light"/>
              </a:rPr>
              <a:t>power management</a:t>
            </a:r>
            <a:r>
              <a:rPr lang="en-US" dirty="0">
                <a:sym typeface="Inria Sans Light"/>
              </a:rPr>
              <a:t> </a:t>
            </a:r>
            <a:r>
              <a:rPr lang="en-US" dirty="0" smtClean="0">
                <a:sym typeface="Inria Sans Light"/>
              </a:rPr>
              <a:t>– example</a:t>
            </a:r>
            <a:endParaRPr lang="en-US" dirty="0"/>
          </a:p>
        </p:txBody>
      </p:sp>
      <p:sp>
        <p:nvSpPr>
          <p:cNvPr id="3" name="Text Placeholder 2"/>
          <p:cNvSpPr>
            <a:spLocks noGrp="1"/>
          </p:cNvSpPr>
          <p:nvPr>
            <p:ph type="body" idx="1"/>
          </p:nvPr>
        </p:nvSpPr>
        <p:spPr>
          <a:xfrm>
            <a:off x="499190" y="1331088"/>
            <a:ext cx="8317150" cy="3033900"/>
          </a:xfrm>
        </p:spPr>
        <p:txBody>
          <a:bodyPr/>
          <a:lstStyle/>
          <a:p>
            <a:r>
              <a:rPr lang="en-US" sz="2000" dirty="0"/>
              <a:t>Let's look at an example of the importance of power consumption </a:t>
            </a:r>
            <a:r>
              <a:rPr lang="en-US" sz="2000" dirty="0" smtClean="0"/>
              <a:t>management.</a:t>
            </a:r>
          </a:p>
          <a:p>
            <a:pPr lvl="1">
              <a:buFont typeface="Wingdings" panose="05000000000000000000" pitchFamily="2" charset="2"/>
              <a:buChar char="Ø"/>
            </a:pPr>
            <a:r>
              <a:rPr lang="en-US" sz="1800" dirty="0"/>
              <a:t>Suppose we want to make </a:t>
            </a:r>
            <a:r>
              <a:rPr lang="en-US" sz="1800" dirty="0" smtClean="0"/>
              <a:t>an</a:t>
            </a:r>
            <a:br>
              <a:rPr lang="en-US" sz="1800" dirty="0" smtClean="0"/>
            </a:br>
            <a:r>
              <a:rPr lang="en-US" sz="1800" dirty="0" smtClean="0"/>
              <a:t>agricultural </a:t>
            </a:r>
            <a:r>
              <a:rPr lang="en-US" sz="1800" dirty="0"/>
              <a:t>land smart using </a:t>
            </a:r>
            <a:r>
              <a:rPr lang="en-US" sz="1800" dirty="0" smtClean="0"/>
              <a:t/>
            </a:r>
            <a:br>
              <a:rPr lang="en-US" sz="1800" dirty="0" smtClean="0"/>
            </a:br>
            <a:r>
              <a:rPr lang="en-US" sz="1800" dirty="0" smtClean="0"/>
              <a:t>the </a:t>
            </a:r>
            <a:r>
              <a:rPr lang="en-US" sz="1800" dirty="0"/>
              <a:t>Internet of </a:t>
            </a:r>
            <a:r>
              <a:rPr lang="en-US" sz="1800" dirty="0" smtClean="0"/>
              <a:t>Things </a:t>
            </a:r>
            <a:br>
              <a:rPr lang="en-US" sz="1800" dirty="0" smtClean="0"/>
            </a:br>
            <a:r>
              <a:rPr lang="en-US" sz="1800" dirty="0" smtClean="0"/>
              <a:t>approaches.</a:t>
            </a:r>
          </a:p>
          <a:p>
            <a:pPr lvl="1">
              <a:buFont typeface="Wingdings" panose="05000000000000000000" pitchFamily="2" charset="2"/>
              <a:buChar char="Ø"/>
            </a:pPr>
            <a:r>
              <a:rPr lang="en-US" sz="1800" dirty="0"/>
              <a:t>This agricultural land has </a:t>
            </a:r>
            <a:r>
              <a:rPr lang="en-US" sz="1800" dirty="0" smtClean="0"/>
              <a:t/>
            </a:r>
            <a:br>
              <a:rPr lang="en-US" sz="1800" dirty="0" smtClean="0"/>
            </a:br>
            <a:r>
              <a:rPr lang="en-US" sz="1800" dirty="0" smtClean="0"/>
              <a:t>an </a:t>
            </a:r>
            <a:r>
              <a:rPr lang="en-US" sz="1800" dirty="0"/>
              <a:t>area of ​​10 hectares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324" y="1742618"/>
            <a:ext cx="4525951" cy="2622370"/>
          </a:xfrm>
          <a:prstGeom prst="rect">
            <a:avLst/>
          </a:prstGeom>
        </p:spPr>
      </p:pic>
      <p:sp>
        <p:nvSpPr>
          <p:cNvPr id="6" name="TextBox 5"/>
          <p:cNvSpPr txBox="1"/>
          <p:nvPr/>
        </p:nvSpPr>
        <p:spPr>
          <a:xfrm>
            <a:off x="4322618" y="4350770"/>
            <a:ext cx="2061783" cy="276999"/>
          </a:xfrm>
          <a:prstGeom prst="rect">
            <a:avLst/>
          </a:prstGeom>
          <a:noFill/>
        </p:spPr>
        <p:txBody>
          <a:bodyPr wrap="none" rtlCol="0">
            <a:spAutoFit/>
          </a:bodyPr>
          <a:lstStyle/>
          <a:p>
            <a:r>
              <a:rPr lang="en-US" sz="1200" dirty="0" smtClean="0">
                <a:solidFill>
                  <a:schemeClr val="tx1"/>
                </a:solidFill>
              </a:rPr>
              <a:t>Figure 12: </a:t>
            </a:r>
            <a:r>
              <a:rPr lang="en-US" sz="1200" dirty="0" smtClean="0">
                <a:solidFill>
                  <a:schemeClr val="tx1"/>
                </a:solidFill>
                <a:hlinkClick r:id="rId3"/>
              </a:rPr>
              <a:t>smart agriculture</a:t>
            </a:r>
            <a:endParaRPr lang="en-US" sz="1200" dirty="0">
              <a:solidFill>
                <a:schemeClr val="tx1"/>
              </a:solidFill>
            </a:endParaRPr>
          </a:p>
        </p:txBody>
      </p:sp>
    </p:spTree>
    <p:extLst>
      <p:ext uri="{BB962C8B-B14F-4D97-AF65-F5344CB8AC3E}">
        <p14:creationId xmlns:p14="http://schemas.microsoft.com/office/powerpoint/2010/main" val="4229678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Inria Sans Light"/>
              </a:rPr>
              <a:t>power management – example</a:t>
            </a:r>
            <a:endParaRPr lang="en-US" dirty="0"/>
          </a:p>
        </p:txBody>
      </p:sp>
      <p:sp>
        <p:nvSpPr>
          <p:cNvPr id="3" name="Text Placeholder 2"/>
          <p:cNvSpPr>
            <a:spLocks noGrp="1"/>
          </p:cNvSpPr>
          <p:nvPr>
            <p:ph type="body" idx="1"/>
          </p:nvPr>
        </p:nvSpPr>
        <p:spPr>
          <a:xfrm>
            <a:off x="544910" y="1392048"/>
            <a:ext cx="8317150" cy="3678716"/>
          </a:xfrm>
        </p:spPr>
        <p:txBody>
          <a:bodyPr/>
          <a:lstStyle/>
          <a:p>
            <a:r>
              <a:rPr lang="en-US" sz="1800" dirty="0"/>
              <a:t>We need to collect important </a:t>
            </a:r>
            <a:r>
              <a:rPr lang="en-US" sz="1800" dirty="0" smtClean="0"/>
              <a:t>data</a:t>
            </a:r>
            <a:r>
              <a:rPr lang="en-US" sz="1800" dirty="0"/>
              <a:t> </a:t>
            </a:r>
            <a:r>
              <a:rPr lang="en-US" sz="1800" dirty="0" smtClean="0"/>
              <a:t>from all over the </a:t>
            </a:r>
            <a:r>
              <a:rPr lang="en-US" sz="1800" dirty="0"/>
              <a:t>farm Using the nodes we </a:t>
            </a:r>
            <a:r>
              <a:rPr lang="en-US" sz="1800" dirty="0" smtClean="0"/>
              <a:t>designed</a:t>
            </a:r>
          </a:p>
          <a:p>
            <a:r>
              <a:rPr lang="en-US" sz="1800" dirty="0"/>
              <a:t>What if we do not consider power </a:t>
            </a:r>
            <a:r>
              <a:rPr lang="en-US" sz="1800" dirty="0" smtClean="0"/>
              <a:t>management in nodes?</a:t>
            </a:r>
          </a:p>
          <a:p>
            <a:pPr lvl="1">
              <a:buFont typeface="Wingdings" panose="05000000000000000000" pitchFamily="2" charset="2"/>
              <a:buChar char="q"/>
            </a:pPr>
            <a:r>
              <a:rPr lang="en-US" sz="1600" dirty="0" smtClean="0"/>
              <a:t>Overhead become </a:t>
            </a:r>
            <a:r>
              <a:rPr lang="en-US" sz="1600" dirty="0"/>
              <a:t>more than profit</a:t>
            </a:r>
            <a:endParaRPr lang="fa-IR" sz="1600" dirty="0" smtClean="0"/>
          </a:p>
          <a:p>
            <a:endParaRPr lang="fa-IR" sz="1800" dirty="0" smtClean="0"/>
          </a:p>
          <a:p>
            <a:r>
              <a:rPr lang="en-US" sz="1800" dirty="0" smtClean="0"/>
              <a:t>What can we do?</a:t>
            </a:r>
          </a:p>
          <a:p>
            <a:pPr lvl="1">
              <a:buFont typeface="Wingdings" panose="05000000000000000000" pitchFamily="2" charset="2"/>
              <a:buChar char="Ø"/>
            </a:pPr>
            <a:r>
              <a:rPr lang="en-US" sz="1600" dirty="0"/>
              <a:t>Does the node need to be always on?</a:t>
            </a:r>
            <a:endParaRPr lang="fa-IR" sz="1600" dirty="0"/>
          </a:p>
          <a:p>
            <a:pPr lvl="1">
              <a:buFont typeface="Wingdings" panose="05000000000000000000" pitchFamily="2" charset="2"/>
              <a:buChar char="Ø"/>
            </a:pPr>
            <a:r>
              <a:rPr lang="en-US" sz="1600" dirty="0"/>
              <a:t>Duty-cycle</a:t>
            </a:r>
          </a:p>
          <a:p>
            <a:pPr lvl="1">
              <a:buFont typeface="Wingdings" panose="05000000000000000000" pitchFamily="2" charset="2"/>
              <a:buChar char="Ø"/>
            </a:pPr>
            <a:r>
              <a:rPr lang="en-US" sz="1600" dirty="0"/>
              <a:t>Frequency of data transmission</a:t>
            </a:r>
            <a:endParaRPr lang="fa-IR" sz="1600" dirty="0"/>
          </a:p>
          <a:p>
            <a:endParaRPr lang="en-US" sz="1800" dirty="0" smtClean="0"/>
          </a:p>
          <a:p>
            <a:r>
              <a:rPr lang="en-US" sz="1800" dirty="0" smtClean="0"/>
              <a:t>Other examples?</a:t>
            </a:r>
            <a:endParaRPr lang="en-US" sz="1800" dirty="0"/>
          </a:p>
          <a:p>
            <a:endParaRPr lang="en-US" sz="1800" dirty="0" smtClean="0"/>
          </a:p>
          <a:p>
            <a:endParaRPr lang="en-US" sz="18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478" y1="49684" x2="5970" y2="98418"/>
                        <a14:foregroundMark x1="26617" y1="43038" x2="27612" y2="99684"/>
                        <a14:foregroundMark x1="50249" y1="38924" x2="49254" y2="99684"/>
                        <a14:foregroundMark x1="73134" y1="32595" x2="71891" y2="90190"/>
                        <a14:foregroundMark x1="746" y1="62658" x2="98756" y2="62658"/>
                        <a14:foregroundMark x1="1244" y1="98734" x2="99751" y2="98418"/>
                        <a14:foregroundMark x1="995" y1="56962" x2="1493" y2="99051"/>
                        <a14:foregroundMark x1="96766" y1="56962" x2="99502" y2="94937"/>
                        <a14:foregroundMark x1="95522" y1="59177" x2="84826" y2="97152"/>
                        <a14:foregroundMark x1="87562" y1="57595" x2="61692" y2="99684"/>
                        <a14:foregroundMark x1="57214" y1="56013" x2="249" y2="94937"/>
                        <a14:foregroundMark x1="72139" y1="6013" x2="72886" y2="28165"/>
                        <a14:foregroundMark x1="78856" y1="24367" x2="77114" y2="25316"/>
                        <a14:foregroundMark x1="69652" y1="18671" x2="72388" y2="21835"/>
                      </a14:backgroundRemoval>
                    </a14:imgEffect>
                  </a14:imgLayer>
                </a14:imgProps>
              </a:ext>
              <a:ext uri="{28A0092B-C50C-407E-A947-70E740481C1C}">
                <a14:useLocalDpi xmlns:a14="http://schemas.microsoft.com/office/drawing/2010/main" val="0"/>
              </a:ext>
            </a:extLst>
          </a:blip>
          <a:stretch>
            <a:fillRect/>
          </a:stretch>
        </p:blipFill>
        <p:spPr>
          <a:xfrm>
            <a:off x="4703485" y="1662545"/>
            <a:ext cx="4296299" cy="2843329"/>
          </a:xfrm>
          <a:prstGeom prst="rect">
            <a:avLst/>
          </a:prstGeom>
        </p:spPr>
      </p:pic>
      <p:sp>
        <p:nvSpPr>
          <p:cNvPr id="7" name="TextBox 6"/>
          <p:cNvSpPr txBox="1"/>
          <p:nvPr/>
        </p:nvSpPr>
        <p:spPr>
          <a:xfrm>
            <a:off x="4634346" y="4467457"/>
            <a:ext cx="2534668" cy="261610"/>
          </a:xfrm>
          <a:prstGeom prst="rect">
            <a:avLst/>
          </a:prstGeom>
          <a:noFill/>
        </p:spPr>
        <p:txBody>
          <a:bodyPr wrap="none" rtlCol="0">
            <a:spAutoFit/>
          </a:bodyPr>
          <a:lstStyle/>
          <a:p>
            <a:r>
              <a:rPr lang="en-US" sz="1100" dirty="0" smtClean="0">
                <a:solidFill>
                  <a:schemeClr val="tx1"/>
                </a:solidFill>
              </a:rPr>
              <a:t>Figure 13: collecting data in farm land</a:t>
            </a:r>
            <a:endParaRPr lang="en-US" sz="1100" dirty="0">
              <a:solidFill>
                <a:schemeClr val="tx1"/>
              </a:solidFill>
            </a:endParaRPr>
          </a:p>
        </p:txBody>
      </p:sp>
    </p:spTree>
    <p:extLst>
      <p:ext uri="{BB962C8B-B14F-4D97-AF65-F5344CB8AC3E}">
        <p14:creationId xmlns:p14="http://schemas.microsoft.com/office/powerpoint/2010/main" val="2351883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Inria Sans Light"/>
              </a:rPr>
              <a:t>Importance of power management</a:t>
            </a:r>
            <a:endParaRPr lang="en-US" dirty="0"/>
          </a:p>
        </p:txBody>
      </p:sp>
      <p:sp>
        <p:nvSpPr>
          <p:cNvPr id="3" name="Text Placeholder 2"/>
          <p:cNvSpPr>
            <a:spLocks noGrp="1"/>
          </p:cNvSpPr>
          <p:nvPr>
            <p:ph type="body" idx="1"/>
          </p:nvPr>
        </p:nvSpPr>
        <p:spPr>
          <a:xfrm>
            <a:off x="736795" y="1444002"/>
            <a:ext cx="7903379" cy="3033900"/>
          </a:xfrm>
        </p:spPr>
        <p:txBody>
          <a:bodyPr/>
          <a:lstStyle/>
          <a:p>
            <a:r>
              <a:rPr lang="en-US" sz="2000" dirty="0" smtClean="0"/>
              <a:t>So we need to consider power consumption management in designing smart things.</a:t>
            </a:r>
          </a:p>
          <a:p>
            <a:endParaRPr lang="en-US" sz="2000" dirty="0"/>
          </a:p>
          <a:p>
            <a:r>
              <a:rPr lang="en-US" sz="2000" dirty="0"/>
              <a:t>There are two important </a:t>
            </a:r>
            <a:r>
              <a:rPr lang="en-US" sz="2000" dirty="0" smtClean="0"/>
              <a:t>categories for power management:</a:t>
            </a:r>
          </a:p>
          <a:p>
            <a:pPr lvl="1">
              <a:buFont typeface="Wingdings" panose="05000000000000000000" pitchFamily="2" charset="2"/>
              <a:buChar char="Ø"/>
            </a:pPr>
            <a:r>
              <a:rPr lang="en-US" sz="2000" dirty="0" smtClean="0"/>
              <a:t>Software technics (section 4)</a:t>
            </a:r>
          </a:p>
          <a:p>
            <a:pPr lvl="1">
              <a:buFont typeface="Wingdings" panose="05000000000000000000" pitchFamily="2" charset="2"/>
              <a:buChar char="Ø"/>
            </a:pPr>
            <a:r>
              <a:rPr lang="en-US" sz="2000" dirty="0" smtClean="0"/>
              <a:t>Hardware approaches (section 5)</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703024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6161" y="2814514"/>
            <a:ext cx="7320075" cy="608400"/>
          </a:xfrm>
        </p:spPr>
        <p:txBody>
          <a:bodyPr/>
          <a:lstStyle/>
          <a:p>
            <a:r>
              <a:rPr lang="en-US" sz="4400" dirty="0">
                <a:sym typeface="Saira Semi Condensed"/>
              </a:rPr>
              <a:t>software </a:t>
            </a:r>
            <a:r>
              <a:rPr lang="en-US" sz="4400" dirty="0" smtClean="0">
                <a:sym typeface="Saira Semi Condensed"/>
              </a:rPr>
              <a:t>technics to reduce </a:t>
            </a:r>
            <a:r>
              <a:rPr lang="en-US" sz="4400" dirty="0">
                <a:sym typeface="Saira Semi Condensed"/>
              </a:rPr>
              <a:t>power consumption</a:t>
            </a:r>
            <a:endParaRPr lang="en-US" sz="4400" dirty="0"/>
          </a:p>
        </p:txBody>
      </p:sp>
      <p:sp>
        <p:nvSpPr>
          <p:cNvPr id="4" name="Rectangle 3"/>
          <p:cNvSpPr/>
          <p:nvPr/>
        </p:nvSpPr>
        <p:spPr>
          <a:xfrm>
            <a:off x="858363" y="2221082"/>
            <a:ext cx="527710" cy="757130"/>
          </a:xfrm>
          <a:prstGeom prst="rect">
            <a:avLst/>
          </a:prstGeom>
        </p:spPr>
        <p:txBody>
          <a:bodyPr wrap="none">
            <a:spAutoFit/>
          </a:bodyPr>
          <a:lstStyle/>
          <a:p>
            <a:pPr lvl="0" algn="ctr">
              <a:lnSpc>
                <a:spcPct val="90000"/>
              </a:lnSpc>
            </a:pPr>
            <a:r>
              <a:rPr lang="en" sz="4800" b="1" dirty="0" smtClean="0">
                <a:solidFill>
                  <a:schemeClr val="dk1"/>
                </a:solidFill>
                <a:latin typeface="Saira Semi Condensed"/>
                <a:ea typeface="Saira Semi Condensed"/>
                <a:cs typeface="Saira Semi Condensed"/>
                <a:sym typeface="Saira Semi Condensed"/>
              </a:rPr>
              <a:t>4</a:t>
            </a:r>
            <a:endParaRPr lang="en" sz="4800"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4121425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Sleep mode process</a:t>
            </a:r>
            <a:endParaRPr lang="en-US" dirty="0"/>
          </a:p>
        </p:txBody>
      </p:sp>
      <p:sp>
        <p:nvSpPr>
          <p:cNvPr id="3" name="Text Placeholder 2"/>
          <p:cNvSpPr>
            <a:spLocks noGrp="1"/>
          </p:cNvSpPr>
          <p:nvPr>
            <p:ph type="body" idx="1"/>
          </p:nvPr>
        </p:nvSpPr>
        <p:spPr>
          <a:xfrm>
            <a:off x="458042" y="1379353"/>
            <a:ext cx="6728400" cy="3033900"/>
          </a:xfrm>
        </p:spPr>
        <p:txBody>
          <a:bodyPr/>
          <a:lstStyle/>
          <a:p>
            <a:r>
              <a:rPr lang="en-US" sz="1600" dirty="0"/>
              <a:t>The Arduino main loop </a:t>
            </a:r>
            <a:r>
              <a:rPr lang="en-US" sz="1600" dirty="0" smtClean="0"/>
              <a:t>typically </a:t>
            </a:r>
            <a:br>
              <a:rPr lang="en-US" sz="1600" dirty="0" smtClean="0"/>
            </a:br>
            <a:r>
              <a:rPr lang="en-US" sz="1600" dirty="0" smtClean="0"/>
              <a:t>runs continuously</a:t>
            </a:r>
          </a:p>
          <a:p>
            <a:endParaRPr lang="en-US" sz="1600" dirty="0"/>
          </a:p>
          <a:p>
            <a:r>
              <a:rPr lang="en-US" sz="1600" dirty="0" smtClean="0"/>
              <a:t>By using sleep modes we can pause</a:t>
            </a:r>
            <a:r>
              <a:rPr lang="en-US" sz="1600" dirty="0"/>
              <a:t/>
            </a:r>
            <a:br>
              <a:rPr lang="en-US" sz="1600" dirty="0"/>
            </a:br>
            <a:r>
              <a:rPr lang="en-US" sz="1600" dirty="0"/>
              <a:t>execution </a:t>
            </a:r>
            <a:r>
              <a:rPr lang="en-US" sz="1600" dirty="0" smtClean="0"/>
              <a:t>of the loop</a:t>
            </a:r>
          </a:p>
          <a:p>
            <a:endParaRPr lang="en-US" sz="1600" dirty="0"/>
          </a:p>
          <a:p>
            <a:r>
              <a:rPr lang="en-US" sz="1600" dirty="0" smtClean="0"/>
              <a:t>Number of wake-up sources can be use</a:t>
            </a:r>
            <a:br>
              <a:rPr lang="en-US" sz="1600" dirty="0" smtClean="0"/>
            </a:br>
            <a:r>
              <a:rPr lang="en-US" sz="1600" dirty="0" smtClean="0"/>
              <a:t>to wake the Arduino up and resume the</a:t>
            </a:r>
            <a:r>
              <a:rPr lang="en-US" sz="1600" dirty="0"/>
              <a:t/>
            </a:r>
            <a:br>
              <a:rPr lang="en-US" sz="1600" dirty="0"/>
            </a:br>
            <a:r>
              <a:rPr lang="en-US" sz="1600" dirty="0" smtClean="0"/>
              <a:t>program execution</a:t>
            </a:r>
          </a:p>
          <a:p>
            <a:endParaRPr lang="en-US" sz="1600" dirty="0"/>
          </a:p>
          <a:p>
            <a:r>
              <a:rPr lang="en-US" sz="1600" dirty="0" smtClean="0"/>
              <a:t>Once in sleep mode the ATmega328p</a:t>
            </a:r>
            <a:br>
              <a:rPr lang="en-US" sz="1600" dirty="0" smtClean="0"/>
            </a:br>
            <a:r>
              <a:rPr lang="en-US" sz="1600" dirty="0" smtClean="0"/>
              <a:t>can be woken up via an external signal</a:t>
            </a:r>
            <a:br>
              <a:rPr lang="en-US" sz="1600" dirty="0" smtClean="0"/>
            </a:br>
            <a:r>
              <a:rPr lang="en-US" sz="1600" dirty="0" smtClean="0"/>
              <a:t>or internal time-based events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sp>
        <p:nvSpPr>
          <p:cNvPr id="8" name="Rectangle 7"/>
          <p:cNvSpPr/>
          <p:nvPr/>
        </p:nvSpPr>
        <p:spPr>
          <a:xfrm>
            <a:off x="4760275" y="4788450"/>
            <a:ext cx="2610010" cy="261610"/>
          </a:xfrm>
          <a:prstGeom prst="rect">
            <a:avLst/>
          </a:prstGeom>
        </p:spPr>
        <p:txBody>
          <a:bodyPr wrap="none">
            <a:spAutoFit/>
          </a:bodyPr>
          <a:lstStyle/>
          <a:p>
            <a:r>
              <a:rPr lang="en-US" sz="1100" dirty="0" smtClean="0">
                <a:solidFill>
                  <a:schemeClr val="tx1"/>
                </a:solidFill>
              </a:rPr>
              <a:t>Figure 14: sleep process | </a:t>
            </a:r>
            <a:r>
              <a:rPr lang="en-US" sz="1100" dirty="0" err="1" smtClean="0">
                <a:solidFill>
                  <a:schemeClr val="tx1"/>
                </a:solidFill>
                <a:hlinkClick r:id="rId2"/>
              </a:rPr>
              <a:t>makecourse</a:t>
            </a:r>
            <a:endParaRPr lang="en-US" sz="1100" dirty="0">
              <a:solidFill>
                <a:schemeClr val="tx1"/>
              </a:solidFill>
            </a:endParaRPr>
          </a:p>
        </p:txBody>
      </p:sp>
      <p:sp>
        <p:nvSpPr>
          <p:cNvPr id="9" name="Rectangle 8"/>
          <p:cNvSpPr/>
          <p:nvPr/>
        </p:nvSpPr>
        <p:spPr>
          <a:xfrm>
            <a:off x="-16029" y="4860295"/>
            <a:ext cx="1819729" cy="261610"/>
          </a:xfrm>
          <a:prstGeom prst="rect">
            <a:avLst/>
          </a:prstGeom>
        </p:spPr>
        <p:txBody>
          <a:bodyPr wrap="none">
            <a:spAutoFit/>
          </a:bodyPr>
          <a:lstStyle/>
          <a:p>
            <a:pPr marL="271463" indent="-271463" algn="just">
              <a:buClr>
                <a:srgbClr val="10E7D9"/>
              </a:buClr>
              <a:buSzPts val="1800"/>
            </a:pPr>
            <a:r>
              <a:rPr lang="en-US" sz="1100" dirty="0">
                <a:solidFill>
                  <a:srgbClr val="FFFFFF"/>
                </a:solidFill>
                <a:latin typeface="Inria Sans" panose="020B0604020202020204" charset="0"/>
                <a:cs typeface="Times New Roman" panose="02020603050405020304" pitchFamily="18" charset="0"/>
              </a:rPr>
              <a:t>[9] </a:t>
            </a:r>
            <a:r>
              <a:rPr lang="en-US" sz="1100" dirty="0" smtClean="0">
                <a:solidFill>
                  <a:srgbClr val="FFFFFF"/>
                </a:solidFill>
                <a:latin typeface="Inria Sans" panose="020B0604020202020204" charset="0"/>
                <a:cs typeface="Times New Roman" panose="02020603050405020304" pitchFamily="18" charset="0"/>
              </a:rPr>
              <a:t>ATMega328P Datasheet</a:t>
            </a:r>
            <a:endParaRPr lang="en-US" sz="1100" dirty="0">
              <a:solidFill>
                <a:srgbClr val="FFFFFF"/>
              </a:solidFill>
              <a:latin typeface="Inria Sans" panose="020B0604020202020204"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782" y="1379353"/>
            <a:ext cx="3539977" cy="3409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4883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Wake-up events</a:t>
            </a:r>
            <a:endParaRPr lang="en-US" dirty="0"/>
          </a:p>
        </p:txBody>
      </p:sp>
      <p:sp>
        <p:nvSpPr>
          <p:cNvPr id="3" name="Text Placeholder 2"/>
          <p:cNvSpPr>
            <a:spLocks noGrp="1"/>
          </p:cNvSpPr>
          <p:nvPr>
            <p:ph type="body" idx="1"/>
          </p:nvPr>
        </p:nvSpPr>
        <p:spPr>
          <a:xfrm>
            <a:off x="897963" y="1531886"/>
            <a:ext cx="6880533" cy="3033900"/>
          </a:xfrm>
        </p:spPr>
        <p:txBody>
          <a:bodyPr/>
          <a:lstStyle/>
          <a:p>
            <a:r>
              <a:rPr lang="en-US" dirty="0"/>
              <a:t>There are two </a:t>
            </a:r>
            <a:r>
              <a:rPr lang="en-US" dirty="0" smtClean="0"/>
              <a:t>general types of wake-up events</a:t>
            </a:r>
          </a:p>
          <a:p>
            <a:pPr marL="1028700" lvl="1" indent="-457200">
              <a:buFont typeface="+mj-lt"/>
              <a:buAutoNum type="arabicPeriod"/>
            </a:pPr>
            <a:r>
              <a:rPr lang="en-US" dirty="0" smtClean="0"/>
              <a:t>External interrupts </a:t>
            </a:r>
            <a:r>
              <a:rPr lang="en-US" sz="2000" dirty="0" smtClean="0"/>
              <a:t>(using external signals)</a:t>
            </a:r>
          </a:p>
          <a:p>
            <a:pPr marL="1028700" lvl="1" indent="-457200">
              <a:buFont typeface="+mj-lt"/>
              <a:buAutoNum type="arabicPeriod"/>
            </a:pPr>
            <a:r>
              <a:rPr lang="en-US" dirty="0" smtClean="0"/>
              <a:t>Internal interrupts </a:t>
            </a:r>
            <a:r>
              <a:rPr lang="en-US" sz="2000" dirty="0" smtClean="0"/>
              <a:t>(using internal time-based events)</a:t>
            </a:r>
            <a:endParaRPr lang="en-US" sz="2000" dirty="0"/>
          </a:p>
          <a:p>
            <a:endParaRPr lang="fa-IR" dirty="0" smtClean="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sp>
        <p:nvSpPr>
          <p:cNvPr id="6" name="Rectangle 5"/>
          <p:cNvSpPr/>
          <p:nvPr/>
        </p:nvSpPr>
        <p:spPr>
          <a:xfrm>
            <a:off x="-32862" y="4822020"/>
            <a:ext cx="1968809" cy="276999"/>
          </a:xfrm>
          <a:prstGeom prst="rect">
            <a:avLst/>
          </a:prstGeom>
        </p:spPr>
        <p:txBody>
          <a:bodyPr wrap="non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[9] ATMega328P </a:t>
            </a:r>
            <a:r>
              <a:rPr lang="en-US" sz="1200" dirty="0" smtClean="0">
                <a:solidFill>
                  <a:srgbClr val="FFFFFF"/>
                </a:solidFill>
                <a:latin typeface="Inria Sans" panose="020B0604020202020204" charset="0"/>
                <a:cs typeface="Times New Roman" panose="02020603050405020304" pitchFamily="18" charset="0"/>
              </a:rPr>
              <a:t>Datasheet</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240883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Interrupts</a:t>
            </a:r>
          </a:p>
        </p:txBody>
      </p:sp>
      <p:sp>
        <p:nvSpPr>
          <p:cNvPr id="3" name="Text Placeholder 2"/>
          <p:cNvSpPr>
            <a:spLocks noGrp="1"/>
          </p:cNvSpPr>
          <p:nvPr>
            <p:ph type="body" idx="1"/>
          </p:nvPr>
        </p:nvSpPr>
        <p:spPr>
          <a:xfrm>
            <a:off x="537290" y="1344804"/>
            <a:ext cx="8368966" cy="3033900"/>
          </a:xfrm>
        </p:spPr>
        <p:txBody>
          <a:bodyPr/>
          <a:lstStyle/>
          <a:p>
            <a:r>
              <a:rPr lang="en-US" sz="2000" b="1" dirty="0" smtClean="0"/>
              <a:t>What is an Interrupt?</a:t>
            </a:r>
          </a:p>
          <a:p>
            <a:pPr lvl="1">
              <a:buFont typeface="Wingdings" panose="05000000000000000000" pitchFamily="2" charset="2"/>
              <a:buChar char="Ø"/>
            </a:pPr>
            <a:r>
              <a:rPr lang="en-US" sz="1800" dirty="0"/>
              <a:t>Interrupts are the events that temporarily suspend the main program, pass the control to the external sources and execute their task. It then passes the control to the main program where it had left off.</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sp>
        <p:nvSpPr>
          <p:cNvPr id="5" name="Rounded Rectangle 4"/>
          <p:cNvSpPr/>
          <p:nvPr/>
        </p:nvSpPr>
        <p:spPr>
          <a:xfrm>
            <a:off x="1908048" y="2897055"/>
            <a:ext cx="1816608" cy="31699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Command 1</a:t>
            </a:r>
            <a:endParaRPr lang="en-US" dirty="0"/>
          </a:p>
        </p:txBody>
      </p:sp>
      <p:sp>
        <p:nvSpPr>
          <p:cNvPr id="6" name="Rounded Rectangle 5"/>
          <p:cNvSpPr/>
          <p:nvPr/>
        </p:nvSpPr>
        <p:spPr>
          <a:xfrm>
            <a:off x="1908048" y="3280886"/>
            <a:ext cx="1816608" cy="31699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Command </a:t>
            </a:r>
            <a:r>
              <a:rPr lang="en-US" dirty="0" smtClean="0"/>
              <a:t>2</a:t>
            </a:r>
            <a:endParaRPr lang="en-US" dirty="0"/>
          </a:p>
        </p:txBody>
      </p:sp>
      <p:sp>
        <p:nvSpPr>
          <p:cNvPr id="7" name="Rounded Rectangle 6"/>
          <p:cNvSpPr/>
          <p:nvPr/>
        </p:nvSpPr>
        <p:spPr>
          <a:xfrm>
            <a:off x="1908048" y="3664717"/>
            <a:ext cx="1816608" cy="31699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Command </a:t>
            </a:r>
            <a:r>
              <a:rPr lang="en-US" dirty="0" smtClean="0"/>
              <a:t>3</a:t>
            </a:r>
            <a:endParaRPr lang="en-US" dirty="0"/>
          </a:p>
        </p:txBody>
      </p:sp>
      <p:sp>
        <p:nvSpPr>
          <p:cNvPr id="8" name="Rounded Rectangle 7"/>
          <p:cNvSpPr/>
          <p:nvPr/>
        </p:nvSpPr>
        <p:spPr>
          <a:xfrm>
            <a:off x="1908048" y="4049436"/>
            <a:ext cx="1816608" cy="31699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Command </a:t>
            </a:r>
            <a:r>
              <a:rPr lang="en-US" dirty="0" smtClean="0"/>
              <a:t>4</a:t>
            </a:r>
            <a:endParaRPr lang="en-US" dirty="0"/>
          </a:p>
        </p:txBody>
      </p:sp>
      <p:sp>
        <p:nvSpPr>
          <p:cNvPr id="9" name="Rounded Rectangle 8"/>
          <p:cNvSpPr/>
          <p:nvPr/>
        </p:nvSpPr>
        <p:spPr>
          <a:xfrm>
            <a:off x="1908048" y="4434155"/>
            <a:ext cx="1816608" cy="31699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Command </a:t>
            </a:r>
            <a:r>
              <a:rPr lang="en-US" dirty="0" smtClean="0"/>
              <a:t>5</a:t>
            </a:r>
            <a:endParaRPr lang="en-US" dirty="0"/>
          </a:p>
        </p:txBody>
      </p:sp>
      <p:sp>
        <p:nvSpPr>
          <p:cNvPr id="10" name="Rounded Rectangle 9"/>
          <p:cNvSpPr/>
          <p:nvPr/>
        </p:nvSpPr>
        <p:spPr>
          <a:xfrm>
            <a:off x="5285232" y="2897055"/>
            <a:ext cx="1816608" cy="3169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Command 1</a:t>
            </a:r>
            <a:endParaRPr lang="en-US" dirty="0"/>
          </a:p>
        </p:txBody>
      </p:sp>
      <p:sp>
        <p:nvSpPr>
          <p:cNvPr id="11" name="Rounded Rectangle 10"/>
          <p:cNvSpPr/>
          <p:nvPr/>
        </p:nvSpPr>
        <p:spPr>
          <a:xfrm>
            <a:off x="5285232" y="3280886"/>
            <a:ext cx="1816608" cy="3169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Command </a:t>
            </a:r>
            <a:r>
              <a:rPr lang="en-US" dirty="0" smtClean="0"/>
              <a:t>2</a:t>
            </a:r>
            <a:endParaRPr lang="en-US" dirty="0"/>
          </a:p>
        </p:txBody>
      </p:sp>
      <p:sp>
        <p:nvSpPr>
          <p:cNvPr id="12" name="TextBox 11"/>
          <p:cNvSpPr txBox="1"/>
          <p:nvPr/>
        </p:nvSpPr>
        <p:spPr>
          <a:xfrm>
            <a:off x="2172586" y="2582027"/>
            <a:ext cx="1287532" cy="307777"/>
          </a:xfrm>
          <a:prstGeom prst="rect">
            <a:avLst/>
          </a:prstGeom>
          <a:noFill/>
        </p:spPr>
        <p:txBody>
          <a:bodyPr wrap="none" rtlCol="0">
            <a:spAutoFit/>
          </a:bodyPr>
          <a:lstStyle/>
          <a:p>
            <a:r>
              <a:rPr lang="en-US" dirty="0" smtClean="0"/>
              <a:t>Main program</a:t>
            </a:r>
            <a:endParaRPr lang="en-US" dirty="0"/>
          </a:p>
        </p:txBody>
      </p:sp>
      <p:sp>
        <p:nvSpPr>
          <p:cNvPr id="13" name="TextBox 12"/>
          <p:cNvSpPr txBox="1"/>
          <p:nvPr/>
        </p:nvSpPr>
        <p:spPr>
          <a:xfrm>
            <a:off x="4927805" y="2605168"/>
            <a:ext cx="2531462" cy="307777"/>
          </a:xfrm>
          <a:prstGeom prst="rect">
            <a:avLst/>
          </a:prstGeom>
          <a:noFill/>
        </p:spPr>
        <p:txBody>
          <a:bodyPr wrap="none" rtlCol="0">
            <a:spAutoFit/>
          </a:bodyPr>
          <a:lstStyle/>
          <a:p>
            <a:r>
              <a:rPr lang="en-US" dirty="0" smtClean="0"/>
              <a:t>Interrupt service routine (ISR)</a:t>
            </a:r>
            <a:endParaRPr lang="en-US" dirty="0"/>
          </a:p>
        </p:txBody>
      </p:sp>
      <p:sp>
        <p:nvSpPr>
          <p:cNvPr id="14" name="TextBox 13"/>
          <p:cNvSpPr txBox="1"/>
          <p:nvPr/>
        </p:nvSpPr>
        <p:spPr>
          <a:xfrm>
            <a:off x="-48768" y="4889584"/>
            <a:ext cx="3914854" cy="230832"/>
          </a:xfrm>
          <a:prstGeom prst="rect">
            <a:avLst/>
          </a:prstGeom>
          <a:noFill/>
        </p:spPr>
        <p:txBody>
          <a:bodyPr wrap="none" rtlCol="0">
            <a:spAutoFit/>
          </a:bodyPr>
          <a:lstStyle/>
          <a:p>
            <a:r>
              <a:rPr lang="en-US" sz="900" dirty="0">
                <a:solidFill>
                  <a:srgbClr val="FFFFFF"/>
                </a:solidFill>
                <a:latin typeface="Inria Sans" panose="020B0604020202020204" charset="0"/>
                <a:cs typeface="Times New Roman" panose="02020603050405020304" pitchFamily="18" charset="0"/>
              </a:rPr>
              <a:t>[10] Embedded Systems</a:t>
            </a:r>
            <a:r>
              <a:rPr lang="en-US" sz="900" dirty="0" smtClean="0">
                <a:solidFill>
                  <a:srgbClr val="FFFFFF"/>
                </a:solidFill>
                <a:latin typeface="Inria Sans" panose="020B0604020202020204" charset="0"/>
                <a:cs typeface="Times New Roman" panose="02020603050405020304" pitchFamily="18" charset="0"/>
              </a:rPr>
              <a:t>: Introduction </a:t>
            </a:r>
            <a:r>
              <a:rPr lang="en-US" sz="900" dirty="0">
                <a:solidFill>
                  <a:srgbClr val="FFFFFF"/>
                </a:solidFill>
                <a:latin typeface="Inria Sans" panose="020B0604020202020204" charset="0"/>
                <a:cs typeface="Times New Roman" panose="02020603050405020304" pitchFamily="18" charset="0"/>
              </a:rPr>
              <a:t>to ARM®CORTEX-M Microcontrollers</a:t>
            </a:r>
            <a:endParaRPr lang="en-US" sz="900" dirty="0"/>
          </a:p>
        </p:txBody>
      </p:sp>
      <p:sp>
        <p:nvSpPr>
          <p:cNvPr id="15" name="Right Arrow 14"/>
          <p:cNvSpPr/>
          <p:nvPr/>
        </p:nvSpPr>
        <p:spPr>
          <a:xfrm>
            <a:off x="4718304" y="2941182"/>
            <a:ext cx="512852" cy="272865"/>
          </a:xfrm>
          <a:prstGeom prst="rightArrow">
            <a:avLst/>
          </a:prstGeom>
          <a:solidFill>
            <a:srgbClr val="FF0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ight Arrow 15"/>
          <p:cNvSpPr/>
          <p:nvPr/>
        </p:nvSpPr>
        <p:spPr>
          <a:xfrm rot="10800000">
            <a:off x="3785616" y="3832906"/>
            <a:ext cx="747934" cy="383030"/>
          </a:xfrm>
          <a:prstGeom prst="rightArrow">
            <a:avLst/>
          </a:prstGeom>
          <a:solidFill>
            <a:srgbClr val="FFFF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7" name="TextBox 16"/>
          <p:cNvSpPr txBox="1"/>
          <p:nvPr/>
        </p:nvSpPr>
        <p:spPr>
          <a:xfrm>
            <a:off x="3913894" y="3885370"/>
            <a:ext cx="700833" cy="261610"/>
          </a:xfrm>
          <a:prstGeom prst="rect">
            <a:avLst/>
          </a:prstGeom>
          <a:noFill/>
        </p:spPr>
        <p:txBody>
          <a:bodyPr wrap="none" rtlCol="0">
            <a:spAutoFit/>
          </a:bodyPr>
          <a:lstStyle/>
          <a:p>
            <a:r>
              <a:rPr lang="en-US" sz="1100" dirty="0" smtClean="0"/>
              <a:t>interrupt</a:t>
            </a:r>
            <a:endParaRPr lang="en-US" sz="1100" dirty="0"/>
          </a:p>
        </p:txBody>
      </p:sp>
    </p:spTree>
    <p:extLst>
      <p:ext uri="{BB962C8B-B14F-4D97-AF65-F5344CB8AC3E}">
        <p14:creationId xmlns:p14="http://schemas.microsoft.com/office/powerpoint/2010/main" val="289986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a:t>
            </a:r>
            <a:r>
              <a:rPr lang="en-US" dirty="0" smtClean="0"/>
              <a:t>Interrupts</a:t>
            </a:r>
            <a:endParaRPr lang="en-US" dirty="0"/>
          </a:p>
        </p:txBody>
      </p:sp>
      <p:sp>
        <p:nvSpPr>
          <p:cNvPr id="3" name="Text Placeholder 2"/>
          <p:cNvSpPr>
            <a:spLocks noGrp="1"/>
          </p:cNvSpPr>
          <p:nvPr>
            <p:ph type="body" idx="1"/>
          </p:nvPr>
        </p:nvSpPr>
        <p:spPr>
          <a:xfrm>
            <a:off x="921338" y="1356996"/>
            <a:ext cx="7917862" cy="3033900"/>
          </a:xfrm>
        </p:spPr>
        <p:txBody>
          <a:bodyPr/>
          <a:lstStyle/>
          <a:p>
            <a:r>
              <a:rPr lang="en-US" sz="2000" b="1" dirty="0"/>
              <a:t>External </a:t>
            </a:r>
            <a:r>
              <a:rPr lang="en-US" sz="2000" b="1" dirty="0" smtClean="0"/>
              <a:t>Interrupts</a:t>
            </a:r>
          </a:p>
          <a:p>
            <a:pPr lvl="1">
              <a:buFont typeface="Wingdings" panose="05000000000000000000" pitchFamily="2" charset="2"/>
              <a:buChar char="Ø"/>
            </a:pPr>
            <a:r>
              <a:rPr lang="en-US" sz="1800" dirty="0" smtClean="0"/>
              <a:t>External interrupts triggered by a state change on one of the digital pins</a:t>
            </a:r>
          </a:p>
          <a:p>
            <a:endParaRPr lang="en-US" sz="2000" dirty="0"/>
          </a:p>
          <a:p>
            <a:r>
              <a:rPr lang="en-US" sz="2000" b="1" dirty="0" smtClean="0"/>
              <a:t>Trigging Interrupts</a:t>
            </a:r>
          </a:p>
          <a:p>
            <a:pPr lvl="1">
              <a:buFont typeface="Wingdings" panose="05000000000000000000" pitchFamily="2" charset="2"/>
              <a:buChar char="Ø"/>
            </a:pPr>
            <a:r>
              <a:rPr lang="en-US" sz="2000" dirty="0" smtClean="0"/>
              <a:t>An interrupt can be triggered when a digital pin goes from low to high or from high to low (rising and falling edge)</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cxnSp>
        <p:nvCxnSpPr>
          <p:cNvPr id="6" name="Straight Connector 5"/>
          <p:cNvCxnSpPr/>
          <p:nvPr/>
        </p:nvCxnSpPr>
        <p:spPr>
          <a:xfrm flipV="1">
            <a:off x="3106651" y="4402150"/>
            <a:ext cx="1297432" cy="1016"/>
          </a:xfrm>
          <a:prstGeom prst="line">
            <a:avLst/>
          </a:prstGeom>
        </p:spPr>
        <p:style>
          <a:lnRef idx="2">
            <a:schemeClr val="accent5"/>
          </a:lnRef>
          <a:fillRef idx="0">
            <a:schemeClr val="accent5"/>
          </a:fillRef>
          <a:effectRef idx="1">
            <a:schemeClr val="accent5"/>
          </a:effectRef>
          <a:fontRef idx="minor">
            <a:schemeClr val="tx1"/>
          </a:fontRef>
        </p:style>
      </p:cxnSp>
      <p:cxnSp>
        <p:nvCxnSpPr>
          <p:cNvPr id="14" name="Straight Connector 13"/>
          <p:cNvCxnSpPr/>
          <p:nvPr/>
        </p:nvCxnSpPr>
        <p:spPr>
          <a:xfrm>
            <a:off x="4394177" y="3838270"/>
            <a:ext cx="0" cy="573024"/>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p:nvPr/>
        </p:nvCxnSpPr>
        <p:spPr>
          <a:xfrm>
            <a:off x="4382239" y="3838270"/>
            <a:ext cx="870458"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p:nvPr/>
        </p:nvCxnSpPr>
        <p:spPr>
          <a:xfrm>
            <a:off x="5245331" y="3828110"/>
            <a:ext cx="0" cy="573024"/>
          </a:xfrm>
          <a:prstGeom prst="line">
            <a:avLst/>
          </a:prstGeom>
        </p:spPr>
        <p:style>
          <a:lnRef idx="2">
            <a:schemeClr val="accent5"/>
          </a:lnRef>
          <a:fillRef idx="0">
            <a:schemeClr val="accent5"/>
          </a:fillRef>
          <a:effectRef idx="1">
            <a:schemeClr val="accent5"/>
          </a:effectRef>
          <a:fontRef idx="minor">
            <a:schemeClr val="tx1"/>
          </a:fontRef>
        </p:style>
      </p:cxnSp>
      <p:cxnSp>
        <p:nvCxnSpPr>
          <p:cNvPr id="21" name="Straight Connector 20"/>
          <p:cNvCxnSpPr/>
          <p:nvPr/>
        </p:nvCxnSpPr>
        <p:spPr>
          <a:xfrm flipV="1">
            <a:off x="5230091" y="4401134"/>
            <a:ext cx="1297432" cy="1016"/>
          </a:xfrm>
          <a:prstGeom prst="line">
            <a:avLst/>
          </a:prstGeom>
        </p:spPr>
        <p:style>
          <a:lnRef idx="2">
            <a:schemeClr val="accent5"/>
          </a:lnRef>
          <a:fillRef idx="0">
            <a:schemeClr val="accent5"/>
          </a:fillRef>
          <a:effectRef idx="1">
            <a:schemeClr val="accent5"/>
          </a:effectRef>
          <a:fontRef idx="minor">
            <a:schemeClr val="tx1"/>
          </a:fontRef>
        </p:style>
      </p:cxnSp>
      <p:sp>
        <p:nvSpPr>
          <p:cNvPr id="22" name="TextBox 21"/>
          <p:cNvSpPr txBox="1"/>
          <p:nvPr/>
        </p:nvSpPr>
        <p:spPr>
          <a:xfrm>
            <a:off x="2488887" y="4216468"/>
            <a:ext cx="607859" cy="369332"/>
          </a:xfrm>
          <a:prstGeom prst="rect">
            <a:avLst/>
          </a:prstGeom>
          <a:noFill/>
        </p:spPr>
        <p:txBody>
          <a:bodyPr wrap="none" rtlCol="0">
            <a:spAutoFit/>
          </a:bodyPr>
          <a:lstStyle/>
          <a:p>
            <a:r>
              <a:rPr lang="en-US" sz="1800" dirty="0" smtClean="0"/>
              <a:t>Low</a:t>
            </a:r>
            <a:endParaRPr lang="en-US" sz="1800" dirty="0"/>
          </a:p>
        </p:txBody>
      </p:sp>
      <p:sp>
        <p:nvSpPr>
          <p:cNvPr id="23" name="TextBox 22"/>
          <p:cNvSpPr txBox="1"/>
          <p:nvPr/>
        </p:nvSpPr>
        <p:spPr>
          <a:xfrm>
            <a:off x="2488887" y="3653604"/>
            <a:ext cx="659155" cy="369332"/>
          </a:xfrm>
          <a:prstGeom prst="rect">
            <a:avLst/>
          </a:prstGeom>
          <a:noFill/>
        </p:spPr>
        <p:txBody>
          <a:bodyPr wrap="none" rtlCol="0">
            <a:spAutoFit/>
          </a:bodyPr>
          <a:lstStyle/>
          <a:p>
            <a:r>
              <a:rPr lang="en-US" sz="1800" dirty="0" smtClean="0"/>
              <a:t>High</a:t>
            </a:r>
            <a:endParaRPr lang="en-US" sz="1800" dirty="0"/>
          </a:p>
        </p:txBody>
      </p:sp>
      <p:sp>
        <p:nvSpPr>
          <p:cNvPr id="24" name="Rectangle 23"/>
          <p:cNvSpPr/>
          <p:nvPr/>
        </p:nvSpPr>
        <p:spPr>
          <a:xfrm>
            <a:off x="0" y="4835723"/>
            <a:ext cx="6027370" cy="261610"/>
          </a:xfrm>
          <a:prstGeom prst="rect">
            <a:avLst/>
          </a:prstGeom>
        </p:spPr>
        <p:txBody>
          <a:bodyPr wrap="square">
            <a:spAutoFit/>
          </a:bodyPr>
          <a:lstStyle/>
          <a:p>
            <a:r>
              <a:rPr lang="en-US" sz="1100" dirty="0">
                <a:solidFill>
                  <a:srgbClr val="FFFFFF"/>
                </a:solidFill>
                <a:latin typeface="Inria Sans" panose="020B0604020202020204" charset="0"/>
                <a:cs typeface="Times New Roman" panose="02020603050405020304" pitchFamily="18" charset="0"/>
              </a:rPr>
              <a:t>[10] Embedded Systems: Introduction to ARM®CORTEX-M Microcontrollers</a:t>
            </a:r>
            <a:endParaRPr lang="en-US" sz="1100" dirty="0"/>
          </a:p>
        </p:txBody>
      </p:sp>
    </p:spTree>
    <p:extLst>
      <p:ext uri="{BB962C8B-B14F-4D97-AF65-F5344CB8AC3E}">
        <p14:creationId xmlns:p14="http://schemas.microsoft.com/office/powerpoint/2010/main" val="1859427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Interrupts</a:t>
            </a:r>
          </a:p>
        </p:txBody>
      </p:sp>
      <p:sp>
        <p:nvSpPr>
          <p:cNvPr id="3" name="Text Placeholder 2"/>
          <p:cNvSpPr>
            <a:spLocks noGrp="1"/>
          </p:cNvSpPr>
          <p:nvPr>
            <p:ph type="body" idx="1"/>
          </p:nvPr>
        </p:nvSpPr>
        <p:spPr>
          <a:xfrm>
            <a:off x="476330" y="1445388"/>
            <a:ext cx="6728400" cy="3033900"/>
          </a:xfrm>
        </p:spPr>
        <p:txBody>
          <a:bodyPr/>
          <a:lstStyle/>
          <a:p>
            <a:r>
              <a:rPr lang="en-US" sz="2000" b="1" dirty="0" smtClean="0"/>
              <a:t>External Interrupts pins</a:t>
            </a:r>
            <a:endParaRPr lang="en-US" sz="2000"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graphicFrame>
        <p:nvGraphicFramePr>
          <p:cNvPr id="7" name="Table 6"/>
          <p:cNvGraphicFramePr>
            <a:graphicFrameLocks noGrp="1"/>
          </p:cNvGraphicFramePr>
          <p:nvPr>
            <p:extLst>
              <p:ext uri="{D42A27DB-BD31-4B8C-83A1-F6EECF244321}">
                <p14:modId xmlns:p14="http://schemas.microsoft.com/office/powerpoint/2010/main" val="2735793171"/>
              </p:ext>
            </p:extLst>
          </p:nvPr>
        </p:nvGraphicFramePr>
        <p:xfrm>
          <a:off x="976746" y="1941258"/>
          <a:ext cx="7377975" cy="2042160"/>
        </p:xfrm>
        <a:graphic>
          <a:graphicData uri="http://schemas.openxmlformats.org/drawingml/2006/table">
            <a:tbl>
              <a:tblPr firstRow="1" bandRow="1">
                <a:tableStyleId>{327F97BB-C833-4FB7-BDE5-3F7075034690}</a:tableStyleId>
              </a:tblPr>
              <a:tblGrid>
                <a:gridCol w="923613">
                  <a:extLst>
                    <a:ext uri="{9D8B030D-6E8A-4147-A177-3AD203B41FA5}">
                      <a16:colId xmlns:a16="http://schemas.microsoft.com/office/drawing/2014/main" val="381939464"/>
                    </a:ext>
                  </a:extLst>
                </a:gridCol>
                <a:gridCol w="852890">
                  <a:extLst>
                    <a:ext uri="{9D8B030D-6E8A-4147-A177-3AD203B41FA5}">
                      <a16:colId xmlns:a16="http://schemas.microsoft.com/office/drawing/2014/main" val="2381026603"/>
                    </a:ext>
                  </a:extLst>
                </a:gridCol>
                <a:gridCol w="779864">
                  <a:extLst>
                    <a:ext uri="{9D8B030D-6E8A-4147-A177-3AD203B41FA5}">
                      <a16:colId xmlns:a16="http://schemas.microsoft.com/office/drawing/2014/main" val="700967440"/>
                    </a:ext>
                  </a:extLst>
                </a:gridCol>
                <a:gridCol w="789547">
                  <a:extLst>
                    <a:ext uri="{9D8B030D-6E8A-4147-A177-3AD203B41FA5}">
                      <a16:colId xmlns:a16="http://schemas.microsoft.com/office/drawing/2014/main" val="2199468529"/>
                    </a:ext>
                  </a:extLst>
                </a:gridCol>
                <a:gridCol w="789547">
                  <a:extLst>
                    <a:ext uri="{9D8B030D-6E8A-4147-A177-3AD203B41FA5}">
                      <a16:colId xmlns:a16="http://schemas.microsoft.com/office/drawing/2014/main" val="2314636541"/>
                    </a:ext>
                  </a:extLst>
                </a:gridCol>
                <a:gridCol w="783189">
                  <a:extLst>
                    <a:ext uri="{9D8B030D-6E8A-4147-A177-3AD203B41FA5}">
                      <a16:colId xmlns:a16="http://schemas.microsoft.com/office/drawing/2014/main" val="166480726"/>
                    </a:ext>
                  </a:extLst>
                </a:gridCol>
                <a:gridCol w="819775">
                  <a:extLst>
                    <a:ext uri="{9D8B030D-6E8A-4147-A177-3AD203B41FA5}">
                      <a16:colId xmlns:a16="http://schemas.microsoft.com/office/drawing/2014/main" val="3172895879"/>
                    </a:ext>
                  </a:extLst>
                </a:gridCol>
                <a:gridCol w="748010">
                  <a:extLst>
                    <a:ext uri="{9D8B030D-6E8A-4147-A177-3AD203B41FA5}">
                      <a16:colId xmlns:a16="http://schemas.microsoft.com/office/drawing/2014/main" val="230209286"/>
                    </a:ext>
                  </a:extLst>
                </a:gridCol>
                <a:gridCol w="891540">
                  <a:extLst>
                    <a:ext uri="{9D8B030D-6E8A-4147-A177-3AD203B41FA5}">
                      <a16:colId xmlns:a16="http://schemas.microsoft.com/office/drawing/2014/main" val="3008397936"/>
                    </a:ext>
                  </a:extLst>
                </a:gridCol>
              </a:tblGrid>
              <a:tr h="277760">
                <a:tc>
                  <a:txBody>
                    <a:bodyPr/>
                    <a:lstStyle/>
                    <a:p>
                      <a:r>
                        <a:rPr lang="en-US" dirty="0" smtClean="0"/>
                        <a:t>Board</a:t>
                      </a:r>
                      <a:endParaRPr lang="en-US" dirty="0"/>
                    </a:p>
                  </a:txBody>
                  <a:tcPr/>
                </a:tc>
                <a:tc>
                  <a:txBody>
                    <a:bodyPr/>
                    <a:lstStyle/>
                    <a:p>
                      <a:r>
                        <a:rPr lang="en-US" dirty="0" smtClean="0"/>
                        <a:t>INT0</a:t>
                      </a:r>
                      <a:endParaRPr lang="en-US" dirty="0"/>
                    </a:p>
                  </a:txBody>
                  <a:tcPr/>
                </a:tc>
                <a:tc>
                  <a:txBody>
                    <a:bodyPr/>
                    <a:lstStyle/>
                    <a:p>
                      <a:r>
                        <a:rPr lang="en-US" dirty="0" smtClean="0"/>
                        <a:t>INT1</a:t>
                      </a:r>
                      <a:endParaRPr lang="en-US" dirty="0"/>
                    </a:p>
                  </a:txBody>
                  <a:tcPr/>
                </a:tc>
                <a:tc>
                  <a:txBody>
                    <a:bodyPr/>
                    <a:lstStyle/>
                    <a:p>
                      <a:r>
                        <a:rPr lang="en-US" dirty="0" smtClean="0"/>
                        <a:t>INT2</a:t>
                      </a:r>
                      <a:endParaRPr lang="en-US" dirty="0"/>
                    </a:p>
                  </a:txBody>
                  <a:tcPr/>
                </a:tc>
                <a:tc>
                  <a:txBody>
                    <a:bodyPr/>
                    <a:lstStyle/>
                    <a:p>
                      <a:r>
                        <a:rPr lang="en-US" dirty="0" smtClean="0"/>
                        <a:t>INT3</a:t>
                      </a:r>
                      <a:endParaRPr lang="en-US" dirty="0"/>
                    </a:p>
                  </a:txBody>
                  <a:tcPr/>
                </a:tc>
                <a:tc>
                  <a:txBody>
                    <a:bodyPr/>
                    <a:lstStyle/>
                    <a:p>
                      <a:r>
                        <a:rPr lang="en-US" dirty="0" smtClean="0"/>
                        <a:t>INT4</a:t>
                      </a:r>
                      <a:endParaRPr lang="en-US" dirty="0"/>
                    </a:p>
                  </a:txBody>
                  <a:tcPr/>
                </a:tc>
                <a:tc>
                  <a:txBody>
                    <a:bodyPr/>
                    <a:lstStyle/>
                    <a:p>
                      <a:r>
                        <a:rPr lang="en-US" dirty="0" smtClean="0"/>
                        <a:t>INT5</a:t>
                      </a:r>
                      <a:endParaRPr lang="en-US" dirty="0"/>
                    </a:p>
                  </a:txBody>
                  <a:tcPr/>
                </a:tc>
                <a:tc>
                  <a:txBody>
                    <a:bodyPr/>
                    <a:lstStyle/>
                    <a:p>
                      <a:pPr algn="ctr"/>
                      <a:r>
                        <a:rPr lang="en-US" dirty="0" smtClean="0"/>
                        <a:t>…</a:t>
                      </a:r>
                      <a:endParaRPr lang="en-US" dirty="0"/>
                    </a:p>
                  </a:txBody>
                  <a:tcPr/>
                </a:tc>
                <a:tc>
                  <a:txBody>
                    <a:bodyPr/>
                    <a:lstStyle/>
                    <a:p>
                      <a:r>
                        <a:rPr lang="en-US" dirty="0" smtClean="0"/>
                        <a:t>INT15</a:t>
                      </a:r>
                      <a:endParaRPr lang="en-US" dirty="0"/>
                    </a:p>
                  </a:txBody>
                  <a:tcPr/>
                </a:tc>
                <a:extLst>
                  <a:ext uri="{0D108BD9-81ED-4DB2-BD59-A6C34878D82A}">
                    <a16:rowId xmlns:a16="http://schemas.microsoft.com/office/drawing/2014/main" val="882584303"/>
                  </a:ext>
                </a:extLst>
              </a:tr>
              <a:tr h="294164">
                <a:tc>
                  <a:txBody>
                    <a:bodyPr/>
                    <a:lstStyle/>
                    <a:p>
                      <a:r>
                        <a:rPr lang="en-US" dirty="0" smtClean="0"/>
                        <a:t>UNO</a:t>
                      </a:r>
                      <a:endParaRPr lang="en-US" dirty="0"/>
                    </a:p>
                  </a:txBody>
                  <a:tcPr/>
                </a:tc>
                <a:tc>
                  <a:txBody>
                    <a:bodyPr/>
                    <a:lstStyle/>
                    <a:p>
                      <a:r>
                        <a:rPr lang="en-US" dirty="0" smtClean="0"/>
                        <a:t>pin2</a:t>
                      </a:r>
                      <a:endParaRPr lang="en-US" dirty="0"/>
                    </a:p>
                  </a:txBody>
                  <a:tcPr/>
                </a:tc>
                <a:tc>
                  <a:txBody>
                    <a:bodyPr/>
                    <a:lstStyle/>
                    <a:p>
                      <a:r>
                        <a:rPr lang="en-US" dirty="0" smtClean="0"/>
                        <a:t>pin3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31934987"/>
                  </a:ext>
                </a:extLst>
              </a:tr>
              <a:tr h="294164">
                <a:tc>
                  <a:txBody>
                    <a:bodyPr/>
                    <a:lstStyle/>
                    <a:p>
                      <a:r>
                        <a:rPr lang="en-US" dirty="0" smtClean="0"/>
                        <a:t>Nano</a:t>
                      </a:r>
                      <a:endParaRPr lang="en-US" dirty="0"/>
                    </a:p>
                  </a:txBody>
                  <a:tcPr/>
                </a:tc>
                <a:tc>
                  <a:txBody>
                    <a:bodyPr/>
                    <a:lstStyle/>
                    <a:p>
                      <a:r>
                        <a:rPr lang="en-US" dirty="0" smtClean="0"/>
                        <a:t>pin2</a:t>
                      </a:r>
                      <a:endParaRPr lang="en-US" dirty="0"/>
                    </a:p>
                  </a:txBody>
                  <a:tcPr/>
                </a:tc>
                <a:tc>
                  <a:txBody>
                    <a:bodyPr/>
                    <a:lstStyle/>
                    <a:p>
                      <a:r>
                        <a:rPr lang="en-US" dirty="0" smtClean="0"/>
                        <a:t>pin3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41543932"/>
                  </a:ext>
                </a:extLst>
              </a:tr>
              <a:tr h="294164">
                <a:tc>
                  <a:txBody>
                    <a:bodyPr/>
                    <a:lstStyle/>
                    <a:p>
                      <a:r>
                        <a:rPr lang="en-US" dirty="0" smtClean="0"/>
                        <a:t>Pro mini</a:t>
                      </a:r>
                      <a:endParaRPr lang="en-US" dirty="0"/>
                    </a:p>
                  </a:txBody>
                  <a:tcPr/>
                </a:tc>
                <a:tc>
                  <a:txBody>
                    <a:bodyPr/>
                    <a:lstStyle/>
                    <a:p>
                      <a:r>
                        <a:rPr lang="en-US" dirty="0" smtClean="0"/>
                        <a:t>pin2</a:t>
                      </a:r>
                      <a:endParaRPr lang="en-US" dirty="0"/>
                    </a:p>
                  </a:txBody>
                  <a:tcPr/>
                </a:tc>
                <a:tc>
                  <a:txBody>
                    <a:bodyPr/>
                    <a:lstStyle/>
                    <a:p>
                      <a:r>
                        <a:rPr lang="en-US" dirty="0" smtClean="0"/>
                        <a:t>pin3</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92913082"/>
                  </a:ext>
                </a:extLst>
              </a:tr>
              <a:tr h="294164">
                <a:tc>
                  <a:txBody>
                    <a:bodyPr/>
                    <a:lstStyle/>
                    <a:p>
                      <a:r>
                        <a:rPr lang="en-US" dirty="0" smtClean="0"/>
                        <a:t>Mega</a:t>
                      </a:r>
                      <a:endParaRPr lang="en-US" dirty="0"/>
                    </a:p>
                  </a:txBody>
                  <a:tcPr/>
                </a:tc>
                <a:tc>
                  <a:txBody>
                    <a:bodyPr/>
                    <a:lstStyle/>
                    <a:p>
                      <a:r>
                        <a:rPr lang="en-US" dirty="0" smtClean="0"/>
                        <a:t>pin2</a:t>
                      </a:r>
                      <a:endParaRPr lang="en-US" dirty="0"/>
                    </a:p>
                  </a:txBody>
                  <a:tcPr/>
                </a:tc>
                <a:tc>
                  <a:txBody>
                    <a:bodyPr/>
                    <a:lstStyle/>
                    <a:p>
                      <a:r>
                        <a:rPr lang="en-US" dirty="0" smtClean="0"/>
                        <a:t>pin3</a:t>
                      </a:r>
                      <a:endParaRPr lang="en-US" dirty="0"/>
                    </a:p>
                  </a:txBody>
                  <a:tcPr/>
                </a:tc>
                <a:tc>
                  <a:txBody>
                    <a:bodyPr/>
                    <a:lstStyle/>
                    <a:p>
                      <a:r>
                        <a:rPr lang="en-US" dirty="0" smtClean="0"/>
                        <a:t>pin21</a:t>
                      </a:r>
                      <a:endParaRPr lang="en-US" dirty="0"/>
                    </a:p>
                  </a:txBody>
                  <a:tcPr/>
                </a:tc>
                <a:tc>
                  <a:txBody>
                    <a:bodyPr/>
                    <a:lstStyle/>
                    <a:p>
                      <a:r>
                        <a:rPr lang="en-US" dirty="0" smtClean="0"/>
                        <a:t>pin20</a:t>
                      </a:r>
                      <a:endParaRPr lang="en-US" dirty="0"/>
                    </a:p>
                  </a:txBody>
                  <a:tcPr/>
                </a:tc>
                <a:tc>
                  <a:txBody>
                    <a:bodyPr/>
                    <a:lstStyle/>
                    <a:p>
                      <a:r>
                        <a:rPr lang="en-US" dirty="0" smtClean="0"/>
                        <a:t>pin19</a:t>
                      </a:r>
                      <a:endParaRPr lang="en-US" dirty="0"/>
                    </a:p>
                  </a:txBody>
                  <a:tcPr/>
                </a:tc>
                <a:tc>
                  <a:txBody>
                    <a:bodyPr/>
                    <a:lstStyle/>
                    <a:p>
                      <a:r>
                        <a:rPr lang="en-US" dirty="0" smtClean="0"/>
                        <a:t>pin18</a:t>
                      </a:r>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1916534"/>
                  </a:ext>
                </a:extLst>
              </a:tr>
              <a:tr h="411024">
                <a:tc>
                  <a:txBody>
                    <a:bodyPr/>
                    <a:lstStyle/>
                    <a:p>
                      <a:r>
                        <a:rPr lang="en-US" dirty="0" smtClean="0"/>
                        <a:t>esp8266</a:t>
                      </a:r>
                      <a:endParaRPr lang="en-US" dirty="0"/>
                    </a:p>
                  </a:txBody>
                  <a:tcPr/>
                </a:tc>
                <a:tc>
                  <a:txBody>
                    <a:bodyPr/>
                    <a:lstStyle/>
                    <a:p>
                      <a:r>
                        <a:rPr lang="en-US" dirty="0" smtClean="0"/>
                        <a:t>GPIO 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GPIO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GPIO 2</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GPIO 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GPIO 4</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GPIO 5</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aseline="0" dirty="0" smtClean="0"/>
                        <a:t> ...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GPIO 15</a:t>
                      </a:r>
                    </a:p>
                    <a:p>
                      <a:endParaRPr lang="en-US" dirty="0"/>
                    </a:p>
                  </a:txBody>
                  <a:tcPr/>
                </a:tc>
                <a:extLst>
                  <a:ext uri="{0D108BD9-81ED-4DB2-BD59-A6C34878D82A}">
                    <a16:rowId xmlns:a16="http://schemas.microsoft.com/office/drawing/2014/main" val="1299401615"/>
                  </a:ext>
                </a:extLst>
              </a:tr>
            </a:tbl>
          </a:graphicData>
        </a:graphic>
      </p:graphicFrame>
      <p:sp>
        <p:nvSpPr>
          <p:cNvPr id="9" name="TextBox 8"/>
          <p:cNvSpPr txBox="1"/>
          <p:nvPr/>
        </p:nvSpPr>
        <p:spPr>
          <a:xfrm>
            <a:off x="879764" y="3983418"/>
            <a:ext cx="3863558" cy="261610"/>
          </a:xfrm>
          <a:prstGeom prst="rect">
            <a:avLst/>
          </a:prstGeom>
          <a:noFill/>
        </p:spPr>
        <p:txBody>
          <a:bodyPr wrap="none" rtlCol="0">
            <a:spAutoFit/>
          </a:bodyPr>
          <a:lstStyle/>
          <a:p>
            <a:r>
              <a:rPr lang="en-US" sz="1100" dirty="0" smtClean="0">
                <a:solidFill>
                  <a:schemeClr val="tx1"/>
                </a:solidFill>
              </a:rPr>
              <a:t>Table3: interrupt pins of Arduino and esp8266 boards [6][9]</a:t>
            </a:r>
            <a:endParaRPr lang="en-US" sz="1100" dirty="0">
              <a:solidFill>
                <a:schemeClr val="tx1"/>
              </a:solidFill>
            </a:endParaRPr>
          </a:p>
        </p:txBody>
      </p:sp>
    </p:spTree>
    <p:extLst>
      <p:ext uri="{BB962C8B-B14F-4D97-AF65-F5344CB8AC3E}">
        <p14:creationId xmlns:p14="http://schemas.microsoft.com/office/powerpoint/2010/main" val="2781117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544286" y="1419258"/>
            <a:ext cx="8271539" cy="1114622"/>
          </a:xfrm>
          <a:prstGeom prst="rect">
            <a:avLst/>
          </a:prstGeom>
        </p:spPr>
        <p:txBody>
          <a:bodyPr spcFirstLastPara="1" wrap="square" lIns="0" tIns="0" rIns="0" bIns="0" anchor="t" anchorCtr="0">
            <a:noAutofit/>
          </a:bodyPr>
          <a:lstStyle/>
          <a:p>
            <a:pPr lvl="0" algn="just"/>
            <a:r>
              <a:rPr lang="en-US" sz="1700" dirty="0">
                <a:latin typeface="Inria Sans" panose="020B0604020202020204" charset="0"/>
                <a:cs typeface="Times New Roman" panose="02020603050405020304" pitchFamily="18" charset="0"/>
              </a:rPr>
              <a:t>The Internet of Things (IoT) is an extension of the Internet in which large numbers of “things”, including sensors, actuators and </a:t>
            </a:r>
            <a:r>
              <a:rPr lang="en-US" sz="1700" dirty="0" smtClean="0">
                <a:latin typeface="Inria Sans" panose="020B0604020202020204" charset="0"/>
                <a:cs typeface="Times New Roman" panose="02020603050405020304" pitchFamily="18" charset="0"/>
              </a:rPr>
              <a:t>processors</a:t>
            </a:r>
            <a:r>
              <a:rPr lang="en-US" sz="1700" dirty="0">
                <a:latin typeface="Inria Sans" panose="020B0604020202020204" charset="0"/>
                <a:cs typeface="Times New Roman" panose="02020603050405020304" pitchFamily="18" charset="0"/>
              </a:rPr>
              <a:t>, in addition to human users, are networked and able to provide high resolution data on their environment and exercise a degree of control over </a:t>
            </a:r>
            <a:r>
              <a:rPr lang="en-US" sz="1700" dirty="0" smtClean="0">
                <a:latin typeface="Inria Sans" panose="020B0604020202020204" charset="0"/>
                <a:cs typeface="Times New Roman" panose="02020603050405020304" pitchFamily="18" charset="0"/>
              </a:rPr>
              <a:t>it[1].</a:t>
            </a:r>
          </a:p>
          <a:p>
            <a:pPr lvl="0" algn="just"/>
            <a:endParaRPr lang="en-US" sz="1700"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5" name="Google Shape;242;p17"/>
          <p:cNvSpPr txBox="1">
            <a:spLocks/>
          </p:cNvSpPr>
          <p:nvPr/>
        </p:nvSpPr>
        <p:spPr>
          <a:xfrm>
            <a:off x="544285" y="2746332"/>
            <a:ext cx="8271539" cy="76747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700" dirty="0">
                <a:latin typeface="Inria Sans" panose="020B0604020202020204" charset="0"/>
                <a:cs typeface="Times New Roman" panose="02020603050405020304" pitchFamily="18" charset="0"/>
              </a:rPr>
              <a:t>The principal advantage of IoT consists of its ability to enable communication between an </a:t>
            </a:r>
            <a:r>
              <a:rPr lang="en-US" sz="1700" dirty="0" smtClean="0">
                <a:latin typeface="Inria Sans" panose="020B0604020202020204" charset="0"/>
                <a:cs typeface="Times New Roman" panose="02020603050405020304" pitchFamily="18" charset="0"/>
              </a:rPr>
              <a:t>infinite amount </a:t>
            </a:r>
            <a:r>
              <a:rPr lang="en-US" sz="1700" dirty="0">
                <a:latin typeface="Inria Sans" panose="020B0604020202020204" charset="0"/>
                <a:cs typeface="Times New Roman" panose="02020603050405020304" pitchFamily="18" charset="0"/>
              </a:rPr>
              <a:t>of machines incorporated into a large-scale wireless </a:t>
            </a:r>
            <a:r>
              <a:rPr lang="en-US" sz="1700" dirty="0" smtClean="0">
                <a:latin typeface="Inria Sans" panose="020B0604020202020204" charset="0"/>
                <a:cs typeface="Times New Roman" panose="02020603050405020304" pitchFamily="18" charset="0"/>
              </a:rPr>
              <a:t>network[1].</a:t>
            </a:r>
          </a:p>
          <a:p>
            <a:pPr algn="just"/>
            <a:endParaRPr lang="en-US" sz="1700" dirty="0">
              <a:latin typeface="Inria Sans" panose="020B0604020202020204" charset="0"/>
              <a:cs typeface="Times New Roman" panose="02020603050405020304" pitchFamily="18" charset="0"/>
            </a:endParaRPr>
          </a:p>
        </p:txBody>
      </p:sp>
      <p:sp>
        <p:nvSpPr>
          <p:cNvPr id="6" name="Google Shape;242;p17"/>
          <p:cNvSpPr txBox="1">
            <a:spLocks/>
          </p:cNvSpPr>
          <p:nvPr/>
        </p:nvSpPr>
        <p:spPr>
          <a:xfrm>
            <a:off x="544284" y="3726258"/>
            <a:ext cx="8271539" cy="76747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700" dirty="0">
                <a:latin typeface="Inria Sans" panose="020B0604020202020204" charset="0"/>
                <a:cs typeface="Times New Roman" panose="02020603050405020304" pitchFamily="18" charset="0"/>
              </a:rPr>
              <a:t>These automated devices and sensors together produce and transmit information in real-time, which is useless in the case of incorrect or insufficient filtering and data </a:t>
            </a:r>
            <a:r>
              <a:rPr lang="en-US" sz="1700" dirty="0" smtClean="0">
                <a:latin typeface="Inria Sans" panose="020B0604020202020204" charset="0"/>
                <a:cs typeface="Times New Roman" panose="02020603050405020304" pitchFamily="18" charset="0"/>
              </a:rPr>
              <a:t>processing[1]. </a:t>
            </a:r>
            <a:endParaRPr lang="en-US" sz="17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9783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randombar(horizontal)">
                                      <p:cBhvr>
                                        <p:cTn id="7" dur="500"/>
                                        <p:tgtEl>
                                          <p:spTgt spid="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build="p"/>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Interrupts</a:t>
            </a:r>
          </a:p>
        </p:txBody>
      </p:sp>
      <p:sp>
        <p:nvSpPr>
          <p:cNvPr id="3" name="Text Placeholder 2"/>
          <p:cNvSpPr>
            <a:spLocks noGrp="1"/>
          </p:cNvSpPr>
          <p:nvPr>
            <p:ph type="body" idx="1"/>
          </p:nvPr>
        </p:nvSpPr>
        <p:spPr>
          <a:xfrm>
            <a:off x="570540" y="1360876"/>
            <a:ext cx="8227096" cy="3033900"/>
          </a:xfrm>
        </p:spPr>
        <p:txBody>
          <a:bodyPr/>
          <a:lstStyle/>
          <a:p>
            <a:r>
              <a:rPr lang="en-US" sz="2000" b="1" dirty="0" smtClean="0"/>
              <a:t>How to use External Interrupts in Arduino</a:t>
            </a:r>
          </a:p>
          <a:p>
            <a:pPr lvl="1">
              <a:buFont typeface="Wingdings" panose="05000000000000000000" pitchFamily="2" charset="2"/>
              <a:buChar char="q"/>
            </a:pPr>
            <a:r>
              <a:rPr lang="en-US" sz="1800" dirty="0" err="1" smtClean="0">
                <a:solidFill>
                  <a:srgbClr val="3B3B3B"/>
                </a:solidFill>
              </a:rPr>
              <a:t>attachinterrupt</a:t>
            </a:r>
            <a:r>
              <a:rPr lang="en-US" sz="1800" dirty="0" smtClean="0">
                <a:solidFill>
                  <a:srgbClr val="3B3B3B"/>
                </a:solidFill>
              </a:rPr>
              <a:t>(0 , </a:t>
            </a:r>
            <a:r>
              <a:rPr lang="en-US" sz="1800" dirty="0" err="1" smtClean="0">
                <a:solidFill>
                  <a:srgbClr val="3B3B3B"/>
                </a:solidFill>
              </a:rPr>
              <a:t>buttonPressed</a:t>
            </a:r>
            <a:r>
              <a:rPr lang="en-US" sz="1800" dirty="0" smtClean="0">
                <a:solidFill>
                  <a:srgbClr val="3B3B3B"/>
                </a:solidFill>
              </a:rPr>
              <a:t> , RISING)</a:t>
            </a:r>
          </a:p>
          <a:p>
            <a:pPr lvl="2">
              <a:buFont typeface="Wingdings" panose="05000000000000000000" pitchFamily="2" charset="2"/>
              <a:buChar char="v"/>
            </a:pPr>
            <a:r>
              <a:rPr lang="en-US" sz="1800" dirty="0" smtClean="0">
                <a:solidFill>
                  <a:schemeClr val="tx1"/>
                </a:solidFill>
              </a:rPr>
              <a:t>0 -&gt; INT 0 = pin 2</a:t>
            </a:r>
          </a:p>
          <a:p>
            <a:pPr lvl="2">
              <a:buFont typeface="Wingdings" panose="05000000000000000000" pitchFamily="2" charset="2"/>
              <a:buChar char="v"/>
            </a:pPr>
            <a:r>
              <a:rPr lang="en-US" sz="1800" dirty="0" err="1" smtClean="0">
                <a:solidFill>
                  <a:schemeClr val="tx1"/>
                </a:solidFill>
              </a:rPr>
              <a:t>buttonPressed</a:t>
            </a:r>
            <a:r>
              <a:rPr lang="en-US" sz="1800" dirty="0" smtClean="0">
                <a:solidFill>
                  <a:schemeClr val="tx1"/>
                </a:solidFill>
              </a:rPr>
              <a:t> -&gt; ISR name </a:t>
            </a:r>
            <a:r>
              <a:rPr lang="en-US" sz="1600" dirty="0" smtClean="0">
                <a:solidFill>
                  <a:schemeClr val="tx1"/>
                </a:solidFill>
              </a:rPr>
              <a:t>(name of </a:t>
            </a:r>
            <a:r>
              <a:rPr lang="en-US" sz="1600" dirty="0" err="1" smtClean="0">
                <a:solidFill>
                  <a:schemeClr val="tx1"/>
                </a:solidFill>
              </a:rPr>
              <a:t>th</a:t>
            </a:r>
            <a:r>
              <a:rPr lang="en-US" sz="1600" dirty="0" smtClean="0">
                <a:solidFill>
                  <a:schemeClr val="tx1"/>
                </a:solidFill>
              </a:rPr>
              <a:t> function to run after interrupt)</a:t>
            </a:r>
          </a:p>
          <a:p>
            <a:pPr lvl="2">
              <a:buFont typeface="Wingdings" panose="05000000000000000000" pitchFamily="2" charset="2"/>
              <a:buChar char="v"/>
            </a:pPr>
            <a:r>
              <a:rPr lang="en-US" sz="1800" dirty="0" smtClean="0">
                <a:solidFill>
                  <a:schemeClr val="tx1"/>
                </a:solidFill>
              </a:rPr>
              <a:t>RISING -&gt; Trigger mode</a:t>
            </a:r>
          </a:p>
          <a:p>
            <a:pPr lvl="2">
              <a:buFont typeface="Wingdings" panose="05000000000000000000" pitchFamily="2" charset="2"/>
              <a:buChar char="v"/>
            </a:pPr>
            <a:endParaRPr lang="en-US" sz="1800" dirty="0">
              <a:solidFill>
                <a:srgbClr val="3B3B3B"/>
              </a:solidFill>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cxnSp>
        <p:nvCxnSpPr>
          <p:cNvPr id="5" name="Straight Connector 4"/>
          <p:cNvCxnSpPr/>
          <p:nvPr/>
        </p:nvCxnSpPr>
        <p:spPr>
          <a:xfrm flipV="1">
            <a:off x="1360979" y="4224671"/>
            <a:ext cx="1297432" cy="1016"/>
          </a:xfrm>
          <a:prstGeom prst="line">
            <a:avLst/>
          </a:prstGeom>
        </p:spPr>
        <p:style>
          <a:lnRef idx="2">
            <a:schemeClr val="accent5"/>
          </a:lnRef>
          <a:fillRef idx="0">
            <a:schemeClr val="accent5"/>
          </a:fillRef>
          <a:effectRef idx="1">
            <a:schemeClr val="accent5"/>
          </a:effectRef>
          <a:fontRef idx="minor">
            <a:schemeClr val="tx1"/>
          </a:fontRef>
        </p:style>
      </p:cxnSp>
      <p:cxnSp>
        <p:nvCxnSpPr>
          <p:cNvPr id="6" name="Straight Connector 5"/>
          <p:cNvCxnSpPr/>
          <p:nvPr/>
        </p:nvCxnSpPr>
        <p:spPr>
          <a:xfrm>
            <a:off x="2648505" y="3660791"/>
            <a:ext cx="0" cy="573024"/>
          </a:xfrm>
          <a:prstGeom prst="line">
            <a:avLst/>
          </a:prstGeom>
        </p:spPr>
        <p:style>
          <a:lnRef idx="2">
            <a:schemeClr val="accent5"/>
          </a:lnRef>
          <a:fillRef idx="0">
            <a:schemeClr val="accent5"/>
          </a:fillRef>
          <a:effectRef idx="1">
            <a:schemeClr val="accent5"/>
          </a:effectRef>
          <a:fontRef idx="minor">
            <a:schemeClr val="tx1"/>
          </a:fontRef>
        </p:style>
      </p:cxnSp>
      <p:cxnSp>
        <p:nvCxnSpPr>
          <p:cNvPr id="7" name="Straight Connector 6"/>
          <p:cNvCxnSpPr/>
          <p:nvPr/>
        </p:nvCxnSpPr>
        <p:spPr>
          <a:xfrm>
            <a:off x="2636567" y="3660791"/>
            <a:ext cx="870458"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Straight Connector 7"/>
          <p:cNvCxnSpPr/>
          <p:nvPr/>
        </p:nvCxnSpPr>
        <p:spPr>
          <a:xfrm>
            <a:off x="3499659" y="3650631"/>
            <a:ext cx="0" cy="573024"/>
          </a:xfrm>
          <a:prstGeom prst="line">
            <a:avLst/>
          </a:prstGeom>
        </p:spPr>
        <p:style>
          <a:lnRef idx="2">
            <a:schemeClr val="accent5"/>
          </a:lnRef>
          <a:fillRef idx="0">
            <a:schemeClr val="accent5"/>
          </a:fillRef>
          <a:effectRef idx="1">
            <a:schemeClr val="accent5"/>
          </a:effectRef>
          <a:fontRef idx="minor">
            <a:schemeClr val="tx1"/>
          </a:fontRef>
        </p:style>
      </p:cxnSp>
      <p:cxnSp>
        <p:nvCxnSpPr>
          <p:cNvPr id="9" name="Straight Connector 8"/>
          <p:cNvCxnSpPr/>
          <p:nvPr/>
        </p:nvCxnSpPr>
        <p:spPr>
          <a:xfrm flipV="1">
            <a:off x="3484419" y="4223655"/>
            <a:ext cx="1297432" cy="1016"/>
          </a:xfrm>
          <a:prstGeom prst="line">
            <a:avLst/>
          </a:prstGeom>
        </p:spPr>
        <p:style>
          <a:lnRef idx="2">
            <a:schemeClr val="accent5"/>
          </a:lnRef>
          <a:fillRef idx="0">
            <a:schemeClr val="accent5"/>
          </a:fillRef>
          <a:effectRef idx="1">
            <a:schemeClr val="accent5"/>
          </a:effectRef>
          <a:fontRef idx="minor">
            <a:schemeClr val="tx1"/>
          </a:fontRef>
        </p:style>
      </p:cxnSp>
      <p:sp>
        <p:nvSpPr>
          <p:cNvPr id="10" name="TextBox 9"/>
          <p:cNvSpPr txBox="1"/>
          <p:nvPr/>
        </p:nvSpPr>
        <p:spPr>
          <a:xfrm>
            <a:off x="743215" y="4038989"/>
            <a:ext cx="607859" cy="369332"/>
          </a:xfrm>
          <a:prstGeom prst="rect">
            <a:avLst/>
          </a:prstGeom>
          <a:noFill/>
        </p:spPr>
        <p:txBody>
          <a:bodyPr wrap="none" rtlCol="0">
            <a:spAutoFit/>
          </a:bodyPr>
          <a:lstStyle/>
          <a:p>
            <a:r>
              <a:rPr lang="en-US" sz="1800" dirty="0" smtClean="0"/>
              <a:t>Low</a:t>
            </a:r>
            <a:endParaRPr lang="en-US" sz="1800" dirty="0"/>
          </a:p>
        </p:txBody>
      </p:sp>
      <p:sp>
        <p:nvSpPr>
          <p:cNvPr id="11" name="TextBox 10"/>
          <p:cNvSpPr txBox="1"/>
          <p:nvPr/>
        </p:nvSpPr>
        <p:spPr>
          <a:xfrm>
            <a:off x="743215" y="3476125"/>
            <a:ext cx="659155" cy="369332"/>
          </a:xfrm>
          <a:prstGeom prst="rect">
            <a:avLst/>
          </a:prstGeom>
          <a:noFill/>
        </p:spPr>
        <p:txBody>
          <a:bodyPr wrap="none" rtlCol="0">
            <a:spAutoFit/>
          </a:bodyPr>
          <a:lstStyle/>
          <a:p>
            <a:r>
              <a:rPr lang="en-US" sz="1800" dirty="0" smtClean="0"/>
              <a:t>High</a:t>
            </a:r>
            <a:endParaRPr lang="en-US" sz="1800" dirty="0"/>
          </a:p>
        </p:txBody>
      </p:sp>
      <p:cxnSp>
        <p:nvCxnSpPr>
          <p:cNvPr id="12" name="Straight Connector 11"/>
          <p:cNvCxnSpPr/>
          <p:nvPr/>
        </p:nvCxnSpPr>
        <p:spPr>
          <a:xfrm flipV="1">
            <a:off x="5105821" y="4224671"/>
            <a:ext cx="1297432" cy="1016"/>
          </a:xfrm>
          <a:prstGeom prst="line">
            <a:avLst/>
          </a:prstGeom>
        </p:spPr>
        <p:style>
          <a:lnRef idx="2">
            <a:schemeClr val="accent5"/>
          </a:lnRef>
          <a:fillRef idx="0">
            <a:schemeClr val="accent5"/>
          </a:fillRef>
          <a:effectRef idx="1">
            <a:schemeClr val="accent5"/>
          </a:effectRef>
          <a:fontRef idx="minor">
            <a:schemeClr val="tx1"/>
          </a:fontRef>
        </p:style>
      </p:cxnSp>
      <p:cxnSp>
        <p:nvCxnSpPr>
          <p:cNvPr id="13" name="Straight Connector 12"/>
          <p:cNvCxnSpPr/>
          <p:nvPr/>
        </p:nvCxnSpPr>
        <p:spPr>
          <a:xfrm>
            <a:off x="6393347" y="3660791"/>
            <a:ext cx="0" cy="573024"/>
          </a:xfrm>
          <a:prstGeom prst="line">
            <a:avLst/>
          </a:prstGeom>
        </p:spPr>
        <p:style>
          <a:lnRef idx="2">
            <a:schemeClr val="accent5"/>
          </a:lnRef>
          <a:fillRef idx="0">
            <a:schemeClr val="accent5"/>
          </a:fillRef>
          <a:effectRef idx="1">
            <a:schemeClr val="accent5"/>
          </a:effectRef>
          <a:fontRef idx="minor">
            <a:schemeClr val="tx1"/>
          </a:fontRef>
        </p:style>
      </p:cxnSp>
      <p:cxnSp>
        <p:nvCxnSpPr>
          <p:cNvPr id="14" name="Straight Connector 13"/>
          <p:cNvCxnSpPr/>
          <p:nvPr/>
        </p:nvCxnSpPr>
        <p:spPr>
          <a:xfrm>
            <a:off x="6381409" y="3660791"/>
            <a:ext cx="870458"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p:cNvCxnSpPr/>
          <p:nvPr/>
        </p:nvCxnSpPr>
        <p:spPr>
          <a:xfrm>
            <a:off x="7244501" y="3650631"/>
            <a:ext cx="0" cy="573024"/>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p:nvPr/>
        </p:nvCxnSpPr>
        <p:spPr>
          <a:xfrm flipV="1">
            <a:off x="7229261" y="4223655"/>
            <a:ext cx="1297432" cy="1016"/>
          </a:xfrm>
          <a:prstGeom prst="line">
            <a:avLst/>
          </a:prstGeom>
        </p:spPr>
        <p:style>
          <a:lnRef idx="2">
            <a:schemeClr val="accent5"/>
          </a:lnRef>
          <a:fillRef idx="0">
            <a:schemeClr val="accent5"/>
          </a:fillRef>
          <a:effectRef idx="1">
            <a:schemeClr val="accent5"/>
          </a:effectRef>
          <a:fontRef idx="minor">
            <a:schemeClr val="tx1"/>
          </a:fontRef>
        </p:style>
      </p:cxnSp>
      <p:sp>
        <p:nvSpPr>
          <p:cNvPr id="19" name="TextBox 18"/>
          <p:cNvSpPr txBox="1"/>
          <p:nvPr/>
        </p:nvSpPr>
        <p:spPr>
          <a:xfrm>
            <a:off x="2143497" y="3172643"/>
            <a:ext cx="1856598" cy="307777"/>
          </a:xfrm>
          <a:prstGeom prst="rect">
            <a:avLst/>
          </a:prstGeom>
          <a:noFill/>
        </p:spPr>
        <p:txBody>
          <a:bodyPr wrap="none" rtlCol="0">
            <a:spAutoFit/>
          </a:bodyPr>
          <a:lstStyle/>
          <a:p>
            <a:r>
              <a:rPr lang="en-US" dirty="0" smtClean="0"/>
              <a:t>RISING trigger mode</a:t>
            </a:r>
            <a:endParaRPr lang="en-US" dirty="0"/>
          </a:p>
        </p:txBody>
      </p:sp>
      <p:sp>
        <p:nvSpPr>
          <p:cNvPr id="20" name="TextBox 19"/>
          <p:cNvSpPr txBox="1"/>
          <p:nvPr/>
        </p:nvSpPr>
        <p:spPr>
          <a:xfrm>
            <a:off x="5824218" y="3174098"/>
            <a:ext cx="1984839" cy="307777"/>
          </a:xfrm>
          <a:prstGeom prst="rect">
            <a:avLst/>
          </a:prstGeom>
          <a:noFill/>
        </p:spPr>
        <p:txBody>
          <a:bodyPr wrap="none" rtlCol="0">
            <a:spAutoFit/>
          </a:bodyPr>
          <a:lstStyle/>
          <a:p>
            <a:r>
              <a:rPr lang="en-US" dirty="0" smtClean="0"/>
              <a:t>FALLING trigger mode</a:t>
            </a:r>
            <a:endParaRPr lang="en-US" dirty="0"/>
          </a:p>
        </p:txBody>
      </p:sp>
      <p:sp>
        <p:nvSpPr>
          <p:cNvPr id="21" name="Down Arrow 20"/>
          <p:cNvSpPr/>
          <p:nvPr/>
        </p:nvSpPr>
        <p:spPr>
          <a:xfrm rot="10800000">
            <a:off x="2442603" y="4314867"/>
            <a:ext cx="387927" cy="596324"/>
          </a:xfrm>
          <a:prstGeom prst="downArrow">
            <a:avLst/>
          </a:prstGeom>
          <a:solidFill>
            <a:srgbClr val="FFFF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2" name="Down Arrow 21"/>
          <p:cNvSpPr/>
          <p:nvPr/>
        </p:nvSpPr>
        <p:spPr>
          <a:xfrm rot="10800000">
            <a:off x="7057903" y="4301183"/>
            <a:ext cx="387927" cy="596324"/>
          </a:xfrm>
          <a:prstGeom prst="downArrow">
            <a:avLst/>
          </a:prstGeom>
          <a:solidFill>
            <a:srgbClr val="FFF218"/>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3" name="TextBox 22"/>
          <p:cNvSpPr txBox="1"/>
          <p:nvPr/>
        </p:nvSpPr>
        <p:spPr>
          <a:xfrm>
            <a:off x="2698136" y="4514415"/>
            <a:ext cx="747320" cy="276999"/>
          </a:xfrm>
          <a:prstGeom prst="rect">
            <a:avLst/>
          </a:prstGeom>
          <a:noFill/>
        </p:spPr>
        <p:txBody>
          <a:bodyPr wrap="none" rtlCol="0">
            <a:spAutoFit/>
          </a:bodyPr>
          <a:lstStyle/>
          <a:p>
            <a:r>
              <a:rPr lang="en-US" sz="1200" dirty="0" smtClean="0">
                <a:solidFill>
                  <a:srgbClr val="FFF218"/>
                </a:solidFill>
              </a:rPr>
              <a:t>interrupt</a:t>
            </a:r>
            <a:endParaRPr lang="en-US" sz="1200" dirty="0">
              <a:solidFill>
                <a:srgbClr val="FFF218"/>
              </a:solidFill>
            </a:endParaRPr>
          </a:p>
        </p:txBody>
      </p:sp>
      <p:sp>
        <p:nvSpPr>
          <p:cNvPr id="24" name="TextBox 23"/>
          <p:cNvSpPr txBox="1"/>
          <p:nvPr/>
        </p:nvSpPr>
        <p:spPr>
          <a:xfrm>
            <a:off x="7313951" y="4517807"/>
            <a:ext cx="747320" cy="276999"/>
          </a:xfrm>
          <a:prstGeom prst="rect">
            <a:avLst/>
          </a:prstGeom>
          <a:noFill/>
        </p:spPr>
        <p:txBody>
          <a:bodyPr wrap="none" rtlCol="0">
            <a:spAutoFit/>
          </a:bodyPr>
          <a:lstStyle/>
          <a:p>
            <a:r>
              <a:rPr lang="en-US" sz="1200" dirty="0" smtClean="0">
                <a:solidFill>
                  <a:srgbClr val="FFF218"/>
                </a:solidFill>
              </a:rPr>
              <a:t>interrupt</a:t>
            </a:r>
            <a:endParaRPr lang="en-US" sz="1200" dirty="0">
              <a:solidFill>
                <a:srgbClr val="FFF218"/>
              </a:solidFill>
            </a:endParaRPr>
          </a:p>
        </p:txBody>
      </p:sp>
      <p:sp>
        <p:nvSpPr>
          <p:cNvPr id="26" name="Rectangle 25"/>
          <p:cNvSpPr/>
          <p:nvPr/>
        </p:nvSpPr>
        <p:spPr>
          <a:xfrm>
            <a:off x="0" y="4852600"/>
            <a:ext cx="1968809" cy="276999"/>
          </a:xfrm>
          <a:prstGeom prst="rect">
            <a:avLst/>
          </a:prstGeom>
        </p:spPr>
        <p:txBody>
          <a:bodyPr wrap="non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[9] ATMega328P Datasheet</a:t>
            </a:r>
          </a:p>
        </p:txBody>
      </p:sp>
    </p:spTree>
    <p:extLst>
      <p:ext uri="{BB962C8B-B14F-4D97-AF65-F5344CB8AC3E}">
        <p14:creationId xmlns:p14="http://schemas.microsoft.com/office/powerpoint/2010/main" val="40968065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Interrupts</a:t>
            </a:r>
          </a:p>
        </p:txBody>
      </p:sp>
      <p:sp>
        <p:nvSpPr>
          <p:cNvPr id="3" name="Text Placeholder 2"/>
          <p:cNvSpPr>
            <a:spLocks noGrp="1"/>
          </p:cNvSpPr>
          <p:nvPr>
            <p:ph type="body" idx="1"/>
          </p:nvPr>
        </p:nvSpPr>
        <p:spPr>
          <a:xfrm>
            <a:off x="285194" y="1306706"/>
            <a:ext cx="6728400" cy="3033900"/>
          </a:xfrm>
        </p:spPr>
        <p:txBody>
          <a:bodyPr/>
          <a:lstStyle/>
          <a:p>
            <a:r>
              <a:rPr lang="en-US" sz="1800" dirty="0" smtClean="0"/>
              <a:t>Changing LED</a:t>
            </a:r>
            <a:br>
              <a:rPr lang="en-US" sz="1800" dirty="0" smtClean="0"/>
            </a:br>
            <a:r>
              <a:rPr lang="en-US" sz="1800" dirty="0" smtClean="0"/>
              <a:t>state with and</a:t>
            </a:r>
            <a:br>
              <a:rPr lang="en-US" sz="1800" dirty="0" smtClean="0"/>
            </a:br>
            <a:r>
              <a:rPr lang="en-US" sz="1800" dirty="0" smtClean="0"/>
              <a:t>without</a:t>
            </a:r>
            <a:br>
              <a:rPr lang="en-US" sz="1800" dirty="0" smtClean="0"/>
            </a:br>
            <a:r>
              <a:rPr lang="en-US" sz="1800" dirty="0" smtClean="0"/>
              <a:t>external interrupt.</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260" y="1306706"/>
            <a:ext cx="2899302" cy="34628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887" y="1306706"/>
            <a:ext cx="2857500" cy="3462897"/>
          </a:xfrm>
          <a:prstGeom prst="rect">
            <a:avLst/>
          </a:prstGeom>
        </p:spPr>
      </p:pic>
      <p:sp>
        <p:nvSpPr>
          <p:cNvPr id="8" name="Rectangle 7"/>
          <p:cNvSpPr/>
          <p:nvPr/>
        </p:nvSpPr>
        <p:spPr>
          <a:xfrm>
            <a:off x="-25204" y="4913829"/>
            <a:ext cx="1745991" cy="253916"/>
          </a:xfrm>
          <a:prstGeom prst="rect">
            <a:avLst/>
          </a:prstGeom>
        </p:spPr>
        <p:txBody>
          <a:bodyPr wrap="none">
            <a:spAutoFit/>
          </a:bodyPr>
          <a:lstStyle/>
          <a:p>
            <a:pPr marL="271463" indent="-271463" algn="just">
              <a:buClr>
                <a:srgbClr val="10E7D9"/>
              </a:buClr>
              <a:buSzPts val="1800"/>
            </a:pPr>
            <a:r>
              <a:rPr lang="en-US" sz="1050" dirty="0">
                <a:solidFill>
                  <a:srgbClr val="FFFFFF"/>
                </a:solidFill>
                <a:latin typeface="Inria Sans" panose="020B0604020202020204" charset="0"/>
                <a:cs typeface="Times New Roman" panose="02020603050405020304" pitchFamily="18" charset="0"/>
              </a:rPr>
              <a:t>[9] ATMega328P Datasheet</a:t>
            </a:r>
          </a:p>
        </p:txBody>
      </p:sp>
      <p:sp>
        <p:nvSpPr>
          <p:cNvPr id="9" name="TextBox 8"/>
          <p:cNvSpPr txBox="1"/>
          <p:nvPr/>
        </p:nvSpPr>
        <p:spPr>
          <a:xfrm>
            <a:off x="2498857" y="4742901"/>
            <a:ext cx="2948243" cy="230832"/>
          </a:xfrm>
          <a:prstGeom prst="rect">
            <a:avLst/>
          </a:prstGeom>
          <a:noFill/>
        </p:spPr>
        <p:txBody>
          <a:bodyPr wrap="none" rtlCol="0">
            <a:spAutoFit/>
          </a:bodyPr>
          <a:lstStyle/>
          <a:p>
            <a:r>
              <a:rPr lang="en-US" sz="900" dirty="0" smtClean="0">
                <a:solidFill>
                  <a:schemeClr val="tx1"/>
                </a:solidFill>
              </a:rPr>
              <a:t>Figure 15: changing LED state using external interrupt</a:t>
            </a:r>
            <a:endParaRPr lang="en-US" sz="900" dirty="0">
              <a:solidFill>
                <a:schemeClr val="tx1"/>
              </a:solidFill>
            </a:endParaRPr>
          </a:p>
        </p:txBody>
      </p:sp>
      <p:sp>
        <p:nvSpPr>
          <p:cNvPr id="12" name="TextBox 11"/>
          <p:cNvSpPr txBox="1"/>
          <p:nvPr/>
        </p:nvSpPr>
        <p:spPr>
          <a:xfrm>
            <a:off x="5572965" y="4742055"/>
            <a:ext cx="3038011" cy="230832"/>
          </a:xfrm>
          <a:prstGeom prst="rect">
            <a:avLst/>
          </a:prstGeom>
          <a:noFill/>
        </p:spPr>
        <p:txBody>
          <a:bodyPr wrap="none" rtlCol="0">
            <a:spAutoFit/>
          </a:bodyPr>
          <a:lstStyle/>
          <a:p>
            <a:r>
              <a:rPr lang="en-US" sz="900" dirty="0" smtClean="0">
                <a:solidFill>
                  <a:schemeClr val="tx1"/>
                </a:solidFill>
              </a:rPr>
              <a:t>Figure 16: changing LED state without external interrupt</a:t>
            </a:r>
            <a:endParaRPr lang="en-US" sz="900" dirty="0">
              <a:solidFill>
                <a:schemeClr val="tx1"/>
              </a:solidFill>
            </a:endParaRPr>
          </a:p>
        </p:txBody>
      </p:sp>
    </p:spTree>
    <p:extLst>
      <p:ext uri="{BB962C8B-B14F-4D97-AF65-F5344CB8AC3E}">
        <p14:creationId xmlns:p14="http://schemas.microsoft.com/office/powerpoint/2010/main" val="1857774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Interrupts</a:t>
            </a:r>
          </a:p>
        </p:txBody>
      </p:sp>
      <p:sp>
        <p:nvSpPr>
          <p:cNvPr id="3" name="Text Placeholder 2"/>
          <p:cNvSpPr>
            <a:spLocks noGrp="1"/>
          </p:cNvSpPr>
          <p:nvPr>
            <p:ph type="body" idx="1"/>
          </p:nvPr>
        </p:nvSpPr>
        <p:spPr>
          <a:xfrm>
            <a:off x="736796" y="1305457"/>
            <a:ext cx="8157822" cy="3033900"/>
          </a:xfrm>
        </p:spPr>
        <p:txBody>
          <a:bodyPr/>
          <a:lstStyle/>
          <a:p>
            <a:r>
              <a:rPr lang="en-US" sz="1800" dirty="0"/>
              <a:t>Any sensor that produces digital output can be </a:t>
            </a:r>
            <a:r>
              <a:rPr lang="en-US" sz="1800" dirty="0" smtClean="0"/>
              <a:t>used as an external interrupt maker.</a:t>
            </a:r>
            <a:endParaRPr lang="en-US" sz="1800" dirty="0"/>
          </a:p>
          <a:p>
            <a:pPr lvl="1">
              <a:buFont typeface="Wingdings" panose="05000000000000000000" pitchFamily="2" charset="2"/>
              <a:buChar char="Ø"/>
            </a:pPr>
            <a:r>
              <a:rPr lang="en-US" sz="1800" dirty="0" smtClean="0"/>
              <a:t>Motion detector, </a:t>
            </a:r>
            <a:br>
              <a:rPr lang="en-US" sz="1800" dirty="0" smtClean="0"/>
            </a:br>
            <a:r>
              <a:rPr lang="en-US" sz="1800" dirty="0" smtClean="0"/>
              <a:t>smoke detector</a:t>
            </a:r>
            <a:r>
              <a:rPr lang="en-US" sz="1800" dirty="0"/>
              <a:t>, humidity </a:t>
            </a:r>
            <a:r>
              <a:rPr lang="en-US" sz="1800" dirty="0" smtClean="0"/>
              <a:t/>
            </a:r>
            <a:br>
              <a:rPr lang="en-US" sz="1800" dirty="0" smtClean="0"/>
            </a:br>
            <a:r>
              <a:rPr lang="en-US" sz="1800" dirty="0" smtClean="0"/>
              <a:t>and water level sensors </a:t>
            </a:r>
            <a:br>
              <a:rPr lang="en-US" sz="1800" dirty="0" smtClean="0"/>
            </a:br>
            <a:r>
              <a:rPr lang="en-US" sz="1800" dirty="0" smtClean="0"/>
              <a:t>and etc.</a:t>
            </a:r>
            <a:endParaRPr lang="en-US" sz="18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640" y="1600200"/>
            <a:ext cx="4310396" cy="3124200"/>
          </a:xfrm>
          <a:prstGeom prst="rect">
            <a:avLst/>
          </a:prstGeom>
        </p:spPr>
      </p:pic>
      <p:sp>
        <p:nvSpPr>
          <p:cNvPr id="7" name="Rectangle 6"/>
          <p:cNvSpPr/>
          <p:nvPr/>
        </p:nvSpPr>
        <p:spPr>
          <a:xfrm>
            <a:off x="4149227" y="4719669"/>
            <a:ext cx="4384534" cy="253916"/>
          </a:xfrm>
          <a:prstGeom prst="rect">
            <a:avLst/>
          </a:prstGeom>
        </p:spPr>
        <p:txBody>
          <a:bodyPr wrap="none">
            <a:spAutoFit/>
          </a:bodyPr>
          <a:lstStyle/>
          <a:p>
            <a:r>
              <a:rPr lang="en-US" sz="1050" dirty="0" smtClean="0">
                <a:solidFill>
                  <a:schemeClr val="tx1"/>
                </a:solidFill>
              </a:rPr>
              <a:t>Figure 17: </a:t>
            </a:r>
            <a:r>
              <a:rPr lang="en-US" sz="1050" dirty="0">
                <a:solidFill>
                  <a:schemeClr val="tx1"/>
                </a:solidFill>
              </a:rPr>
              <a:t>changing LED state using </a:t>
            </a:r>
            <a:r>
              <a:rPr lang="en-US" sz="1050" dirty="0" smtClean="0">
                <a:solidFill>
                  <a:schemeClr val="tx1"/>
                </a:solidFill>
              </a:rPr>
              <a:t>motion detector external </a:t>
            </a:r>
            <a:r>
              <a:rPr lang="en-US" sz="1050" dirty="0">
                <a:solidFill>
                  <a:schemeClr val="tx1"/>
                </a:solidFill>
              </a:rPr>
              <a:t>interrupt</a:t>
            </a:r>
          </a:p>
        </p:txBody>
      </p:sp>
      <p:cxnSp>
        <p:nvCxnSpPr>
          <p:cNvPr id="8" name="Straight Connector 7"/>
          <p:cNvCxnSpPr/>
          <p:nvPr/>
        </p:nvCxnSpPr>
        <p:spPr>
          <a:xfrm flipV="1">
            <a:off x="618766" y="4226485"/>
            <a:ext cx="1297432" cy="1016"/>
          </a:xfrm>
          <a:prstGeom prst="line">
            <a:avLst/>
          </a:prstGeom>
        </p:spPr>
        <p:style>
          <a:lnRef idx="2">
            <a:schemeClr val="accent5"/>
          </a:lnRef>
          <a:fillRef idx="0">
            <a:schemeClr val="accent5"/>
          </a:fillRef>
          <a:effectRef idx="1">
            <a:schemeClr val="accent5"/>
          </a:effectRef>
          <a:fontRef idx="minor">
            <a:schemeClr val="tx1"/>
          </a:fontRef>
        </p:style>
      </p:cxnSp>
      <p:cxnSp>
        <p:nvCxnSpPr>
          <p:cNvPr id="9" name="Straight Connector 8"/>
          <p:cNvCxnSpPr/>
          <p:nvPr/>
        </p:nvCxnSpPr>
        <p:spPr>
          <a:xfrm>
            <a:off x="1906292" y="3662605"/>
            <a:ext cx="0" cy="573024"/>
          </a:xfrm>
          <a:prstGeom prst="line">
            <a:avLst/>
          </a:prstGeom>
        </p:spPr>
        <p:style>
          <a:lnRef idx="2">
            <a:schemeClr val="accent5"/>
          </a:lnRef>
          <a:fillRef idx="0">
            <a:schemeClr val="accent5"/>
          </a:fillRef>
          <a:effectRef idx="1">
            <a:schemeClr val="accent5"/>
          </a:effectRef>
          <a:fontRef idx="minor">
            <a:schemeClr val="tx1"/>
          </a:fontRef>
        </p:style>
      </p:cxnSp>
      <p:cxnSp>
        <p:nvCxnSpPr>
          <p:cNvPr id="10" name="Straight Connector 9"/>
          <p:cNvCxnSpPr/>
          <p:nvPr/>
        </p:nvCxnSpPr>
        <p:spPr>
          <a:xfrm>
            <a:off x="1894354" y="3662605"/>
            <a:ext cx="96734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 name="Straight Connector 10"/>
          <p:cNvCxnSpPr/>
          <p:nvPr/>
        </p:nvCxnSpPr>
        <p:spPr>
          <a:xfrm>
            <a:off x="2861700" y="3652445"/>
            <a:ext cx="0" cy="573024"/>
          </a:xfrm>
          <a:prstGeom prst="line">
            <a:avLst/>
          </a:prstGeom>
        </p:spPr>
        <p:style>
          <a:lnRef idx="2">
            <a:schemeClr val="accent5"/>
          </a:lnRef>
          <a:fillRef idx="0">
            <a:schemeClr val="accent5"/>
          </a:fillRef>
          <a:effectRef idx="1">
            <a:schemeClr val="accent5"/>
          </a:effectRef>
          <a:fontRef idx="minor">
            <a:schemeClr val="tx1"/>
          </a:fontRef>
        </p:style>
      </p:cxnSp>
      <p:cxnSp>
        <p:nvCxnSpPr>
          <p:cNvPr id="12" name="Straight Connector 11"/>
          <p:cNvCxnSpPr/>
          <p:nvPr/>
        </p:nvCxnSpPr>
        <p:spPr>
          <a:xfrm flipV="1">
            <a:off x="2851795" y="4223010"/>
            <a:ext cx="1297432" cy="1016"/>
          </a:xfrm>
          <a:prstGeom prst="line">
            <a:avLst/>
          </a:prstGeom>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1002" y="4040803"/>
            <a:ext cx="607859" cy="369332"/>
          </a:xfrm>
          <a:prstGeom prst="rect">
            <a:avLst/>
          </a:prstGeom>
          <a:noFill/>
        </p:spPr>
        <p:txBody>
          <a:bodyPr wrap="none" rtlCol="0">
            <a:spAutoFit/>
          </a:bodyPr>
          <a:lstStyle/>
          <a:p>
            <a:r>
              <a:rPr lang="en-US" sz="1800" dirty="0" smtClean="0"/>
              <a:t>Low</a:t>
            </a:r>
            <a:endParaRPr lang="en-US" sz="1800" dirty="0"/>
          </a:p>
        </p:txBody>
      </p:sp>
      <p:sp>
        <p:nvSpPr>
          <p:cNvPr id="14" name="TextBox 13"/>
          <p:cNvSpPr txBox="1"/>
          <p:nvPr/>
        </p:nvSpPr>
        <p:spPr>
          <a:xfrm>
            <a:off x="1002" y="3477939"/>
            <a:ext cx="659155" cy="369332"/>
          </a:xfrm>
          <a:prstGeom prst="rect">
            <a:avLst/>
          </a:prstGeom>
          <a:noFill/>
        </p:spPr>
        <p:txBody>
          <a:bodyPr wrap="none" rtlCol="0">
            <a:spAutoFit/>
          </a:bodyPr>
          <a:lstStyle/>
          <a:p>
            <a:r>
              <a:rPr lang="en-US" sz="1800" dirty="0" smtClean="0"/>
              <a:t>High</a:t>
            </a:r>
            <a:endParaRPr lang="en-US" sz="1800" dirty="0"/>
          </a:p>
        </p:txBody>
      </p:sp>
      <p:sp>
        <p:nvSpPr>
          <p:cNvPr id="16" name="Down Arrow 15"/>
          <p:cNvSpPr/>
          <p:nvPr/>
        </p:nvSpPr>
        <p:spPr>
          <a:xfrm rot="10800000">
            <a:off x="1766587" y="4316681"/>
            <a:ext cx="255533" cy="401890"/>
          </a:xfrm>
          <a:prstGeom prst="downArrow">
            <a:avLst/>
          </a:prstGeom>
          <a:solidFill>
            <a:srgbClr val="FFFF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TextBox 16"/>
          <p:cNvSpPr txBox="1"/>
          <p:nvPr/>
        </p:nvSpPr>
        <p:spPr>
          <a:xfrm>
            <a:off x="1321146" y="4468215"/>
            <a:ext cx="561372" cy="276999"/>
          </a:xfrm>
          <a:prstGeom prst="rect">
            <a:avLst/>
          </a:prstGeom>
          <a:noFill/>
        </p:spPr>
        <p:txBody>
          <a:bodyPr wrap="none" rtlCol="0">
            <a:spAutoFit/>
          </a:bodyPr>
          <a:lstStyle/>
          <a:p>
            <a:r>
              <a:rPr lang="en-US" sz="1200" dirty="0" smtClean="0">
                <a:solidFill>
                  <a:srgbClr val="FFF218"/>
                </a:solidFill>
              </a:rPr>
              <a:t>INT 0</a:t>
            </a:r>
            <a:endParaRPr lang="en-US" sz="1200" dirty="0">
              <a:solidFill>
                <a:srgbClr val="FFF218"/>
              </a:solidFill>
            </a:endParaRPr>
          </a:p>
        </p:txBody>
      </p:sp>
      <p:sp>
        <p:nvSpPr>
          <p:cNvPr id="18" name="Down Arrow 17"/>
          <p:cNvSpPr/>
          <p:nvPr/>
        </p:nvSpPr>
        <p:spPr>
          <a:xfrm rot="10800000">
            <a:off x="2626557" y="4308623"/>
            <a:ext cx="255533" cy="401890"/>
          </a:xfrm>
          <a:prstGeom prst="downArrow">
            <a:avLst/>
          </a:prstGeom>
          <a:solidFill>
            <a:srgbClr val="FFFF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9" name="TextBox 18"/>
          <p:cNvSpPr txBox="1"/>
          <p:nvPr/>
        </p:nvSpPr>
        <p:spPr>
          <a:xfrm>
            <a:off x="2789202" y="4509568"/>
            <a:ext cx="561372" cy="276999"/>
          </a:xfrm>
          <a:prstGeom prst="rect">
            <a:avLst/>
          </a:prstGeom>
          <a:noFill/>
        </p:spPr>
        <p:txBody>
          <a:bodyPr wrap="none" rtlCol="0">
            <a:spAutoFit/>
          </a:bodyPr>
          <a:lstStyle/>
          <a:p>
            <a:r>
              <a:rPr lang="en-US" sz="1200" dirty="0" smtClean="0">
                <a:solidFill>
                  <a:srgbClr val="FFF218"/>
                </a:solidFill>
              </a:rPr>
              <a:t>INT 1</a:t>
            </a:r>
            <a:endParaRPr lang="en-US" sz="1200" dirty="0">
              <a:solidFill>
                <a:srgbClr val="FFF218"/>
              </a:solidFill>
            </a:endParaRPr>
          </a:p>
        </p:txBody>
      </p:sp>
      <p:sp>
        <p:nvSpPr>
          <p:cNvPr id="21" name="TextBox 20"/>
          <p:cNvSpPr txBox="1"/>
          <p:nvPr/>
        </p:nvSpPr>
        <p:spPr>
          <a:xfrm>
            <a:off x="1994225" y="4000846"/>
            <a:ext cx="712054" cy="307777"/>
          </a:xfrm>
          <a:prstGeom prst="rect">
            <a:avLst/>
          </a:prstGeom>
          <a:noFill/>
        </p:spPr>
        <p:txBody>
          <a:bodyPr wrap="none" rtlCol="0">
            <a:spAutoFit/>
          </a:bodyPr>
          <a:lstStyle/>
          <a:p>
            <a:r>
              <a:rPr lang="en-US" dirty="0" smtClean="0"/>
              <a:t>10 sec</a:t>
            </a:r>
            <a:endParaRPr lang="en-US" dirty="0"/>
          </a:p>
        </p:txBody>
      </p:sp>
      <p:sp>
        <p:nvSpPr>
          <p:cNvPr id="22" name="Down Arrow 21"/>
          <p:cNvSpPr/>
          <p:nvPr/>
        </p:nvSpPr>
        <p:spPr>
          <a:xfrm>
            <a:off x="1766587" y="3190628"/>
            <a:ext cx="255533" cy="371389"/>
          </a:xfrm>
          <a:prstGeom prst="downArrow">
            <a:avLst/>
          </a:prstGeom>
          <a:solidFill>
            <a:srgbClr val="FFFF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3" name="TextBox 22"/>
          <p:cNvSpPr txBox="1"/>
          <p:nvPr/>
        </p:nvSpPr>
        <p:spPr>
          <a:xfrm>
            <a:off x="981985" y="3177158"/>
            <a:ext cx="901209" cy="276999"/>
          </a:xfrm>
          <a:prstGeom prst="rect">
            <a:avLst/>
          </a:prstGeom>
          <a:noFill/>
        </p:spPr>
        <p:txBody>
          <a:bodyPr wrap="none" rtlCol="0">
            <a:spAutoFit/>
          </a:bodyPr>
          <a:lstStyle/>
          <a:p>
            <a:r>
              <a:rPr lang="en-US" sz="1200" dirty="0" smtClean="0"/>
              <a:t>movement</a:t>
            </a:r>
            <a:endParaRPr lang="en-US" dirty="0"/>
          </a:p>
        </p:txBody>
      </p:sp>
    </p:spTree>
    <p:extLst>
      <p:ext uri="{BB962C8B-B14F-4D97-AF65-F5344CB8AC3E}">
        <p14:creationId xmlns:p14="http://schemas.microsoft.com/office/powerpoint/2010/main" val="2181310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a:t>
            </a:r>
            <a:r>
              <a:rPr lang="en-US" dirty="0" smtClean="0"/>
              <a:t>Interrupts</a:t>
            </a:r>
            <a:endParaRPr lang="en-US" dirty="0"/>
          </a:p>
        </p:txBody>
      </p:sp>
      <p:sp>
        <p:nvSpPr>
          <p:cNvPr id="3" name="Text Placeholder 2"/>
          <p:cNvSpPr>
            <a:spLocks noGrp="1"/>
          </p:cNvSpPr>
          <p:nvPr>
            <p:ph type="body" idx="1"/>
          </p:nvPr>
        </p:nvSpPr>
        <p:spPr>
          <a:xfrm>
            <a:off x="771430" y="1457858"/>
            <a:ext cx="7686770" cy="3033900"/>
          </a:xfrm>
        </p:spPr>
        <p:txBody>
          <a:bodyPr/>
          <a:lstStyle/>
          <a:p>
            <a:r>
              <a:rPr lang="en-US" sz="1800" smtClean="0"/>
              <a:t>Internal Interrupts are time-based events. They are managed using clock and timers of the system.</a:t>
            </a:r>
          </a:p>
          <a:p>
            <a:endParaRPr lang="en-US" sz="1800" smtClean="0"/>
          </a:p>
          <a:p>
            <a:r>
              <a:rPr lang="en-US" sz="1800" smtClean="0"/>
              <a:t>We use periodic timers to create internal interrupts</a:t>
            </a:r>
          </a:p>
          <a:p>
            <a:endParaRPr lang="en-US" sz="1800" smtClean="0"/>
          </a:p>
          <a:p>
            <a:r>
              <a:rPr lang="en-US" sz="1800" smtClean="0"/>
              <a:t>For example:</a:t>
            </a:r>
          </a:p>
          <a:p>
            <a:pPr lvl="1">
              <a:buFont typeface="Wingdings" panose="05000000000000000000" pitchFamily="2" charset="2"/>
              <a:buChar char="q"/>
            </a:pPr>
            <a:r>
              <a:rPr lang="en-US" sz="1600" smtClean="0">
                <a:solidFill>
                  <a:srgbClr val="002060"/>
                </a:solidFill>
              </a:rPr>
              <a:t>lowPower.powerDown(SLEEP</a:t>
            </a:r>
            <a:r>
              <a:rPr lang="fa-IR" sz="1600" smtClean="0">
                <a:solidFill>
                  <a:srgbClr val="002060"/>
                </a:solidFill>
              </a:rPr>
              <a:t>_</a:t>
            </a:r>
            <a:r>
              <a:rPr lang="en-US" sz="1600" smtClean="0">
                <a:solidFill>
                  <a:srgbClr val="002060"/>
                </a:solidFill>
              </a:rPr>
              <a:t>8S, ADC</a:t>
            </a:r>
            <a:r>
              <a:rPr lang="fa-IR" sz="1600" smtClean="0">
                <a:solidFill>
                  <a:srgbClr val="002060"/>
                </a:solidFill>
              </a:rPr>
              <a:t>_</a:t>
            </a:r>
            <a:r>
              <a:rPr lang="en-US" sz="1600" smtClean="0">
                <a:solidFill>
                  <a:srgbClr val="002060"/>
                </a:solidFill>
              </a:rPr>
              <a:t>OF, BOD</a:t>
            </a:r>
            <a:r>
              <a:rPr lang="fa-IR" sz="1600" smtClean="0">
                <a:solidFill>
                  <a:srgbClr val="002060"/>
                </a:solidFill>
              </a:rPr>
              <a:t>_</a:t>
            </a:r>
            <a:r>
              <a:rPr lang="en-US" sz="1600" smtClean="0">
                <a:solidFill>
                  <a:srgbClr val="002060"/>
                </a:solidFill>
              </a:rPr>
              <a:t>OF)</a:t>
            </a:r>
          </a:p>
          <a:p>
            <a:pPr lvl="1">
              <a:buFont typeface="Wingdings" panose="05000000000000000000" pitchFamily="2" charset="2"/>
              <a:buChar char="q"/>
            </a:pPr>
            <a:r>
              <a:rPr lang="en-US" sz="1600" b="1" smtClean="0">
                <a:solidFill>
                  <a:schemeClr val="tx1"/>
                </a:solidFill>
              </a:rPr>
              <a:t>Sleep</a:t>
            </a:r>
            <a:r>
              <a:rPr lang="fa-IR" sz="1600" b="1" smtClean="0">
                <a:solidFill>
                  <a:schemeClr val="tx1"/>
                </a:solidFill>
              </a:rPr>
              <a:t>_</a:t>
            </a:r>
            <a:r>
              <a:rPr lang="en-US" sz="1600" b="1" smtClean="0">
                <a:solidFill>
                  <a:schemeClr val="tx1"/>
                </a:solidFill>
              </a:rPr>
              <a:t>8s </a:t>
            </a:r>
            <a:r>
              <a:rPr lang="en-US" sz="1600" smtClean="0">
                <a:solidFill>
                  <a:schemeClr val="tx1"/>
                </a:solidFill>
              </a:rPr>
              <a:t>means that the Arduino board wakes up after 8 seconds due to an internal interrupt</a:t>
            </a:r>
            <a:r>
              <a:rPr lang="en-US" sz="1600" smtClean="0">
                <a:solidFill>
                  <a:srgbClr val="002060"/>
                </a:solidFill>
              </a:rPr>
              <a:t>.</a:t>
            </a:r>
            <a:r>
              <a:rPr lang="fa-IR" sz="1600" smtClean="0">
                <a:solidFill>
                  <a:srgbClr val="002060"/>
                </a:solidFill>
              </a:rPr>
              <a:t>.</a:t>
            </a:r>
            <a:endParaRPr lang="en-US" sz="1600" dirty="0" smtClean="0">
              <a:solidFill>
                <a:srgbClr val="002060"/>
              </a:solidFill>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sp>
        <p:nvSpPr>
          <p:cNvPr id="5" name="Rectangle 4"/>
          <p:cNvSpPr/>
          <p:nvPr/>
        </p:nvSpPr>
        <p:spPr>
          <a:xfrm>
            <a:off x="-53630" y="4788450"/>
            <a:ext cx="2268570" cy="307777"/>
          </a:xfrm>
          <a:prstGeom prst="rect">
            <a:avLst/>
          </a:prstGeom>
        </p:spPr>
        <p:txBody>
          <a:bodyPr wrap="none">
            <a:spAutoFit/>
          </a:bodyPr>
          <a:lstStyle/>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[9] ATMega328P Datasheet</a:t>
            </a:r>
          </a:p>
        </p:txBody>
      </p:sp>
    </p:spTree>
    <p:extLst>
      <p:ext uri="{BB962C8B-B14F-4D97-AF65-F5344CB8AC3E}">
        <p14:creationId xmlns:p14="http://schemas.microsoft.com/office/powerpoint/2010/main" val="737335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Sleep modes</a:t>
            </a:r>
            <a:endParaRPr lang="en-US" dirty="0"/>
          </a:p>
        </p:txBody>
      </p:sp>
      <p:sp>
        <p:nvSpPr>
          <p:cNvPr id="3" name="Text Placeholder 2"/>
          <p:cNvSpPr>
            <a:spLocks noGrp="1"/>
          </p:cNvSpPr>
          <p:nvPr>
            <p:ph type="body" idx="1"/>
          </p:nvPr>
        </p:nvSpPr>
        <p:spPr>
          <a:xfrm>
            <a:off x="792213" y="1402439"/>
            <a:ext cx="7847962" cy="3033900"/>
          </a:xfrm>
        </p:spPr>
        <p:txBody>
          <a:bodyPr/>
          <a:lstStyle/>
          <a:p>
            <a:r>
              <a:rPr lang="en-US" dirty="0" smtClean="0"/>
              <a:t>Arduino boards have 6 different sleep modes:</a:t>
            </a:r>
          </a:p>
          <a:p>
            <a:pPr lvl="1">
              <a:buFont typeface="Wingdings" panose="05000000000000000000" pitchFamily="2" charset="2"/>
              <a:buChar char="Ø"/>
            </a:pPr>
            <a:r>
              <a:rPr lang="en-US" dirty="0" smtClean="0"/>
              <a:t>Idle                                    </a:t>
            </a:r>
            <a:r>
              <a:rPr lang="en-US" dirty="0" smtClean="0">
                <a:solidFill>
                  <a:srgbClr val="FFC000"/>
                </a:solidFill>
              </a:rPr>
              <a:t>the least power saving</a:t>
            </a:r>
          </a:p>
          <a:p>
            <a:pPr lvl="1">
              <a:buFont typeface="Wingdings" panose="05000000000000000000" pitchFamily="2" charset="2"/>
              <a:buChar char="Ø"/>
            </a:pPr>
            <a:r>
              <a:rPr lang="en-US" dirty="0" smtClean="0"/>
              <a:t>ADC noise reduction</a:t>
            </a:r>
          </a:p>
          <a:p>
            <a:pPr lvl="1">
              <a:buFont typeface="Wingdings" panose="05000000000000000000" pitchFamily="2" charset="2"/>
              <a:buChar char="Ø"/>
            </a:pPr>
            <a:r>
              <a:rPr lang="en-US" dirty="0" smtClean="0"/>
              <a:t>Power save</a:t>
            </a:r>
          </a:p>
          <a:p>
            <a:pPr lvl="1">
              <a:buFont typeface="Wingdings" panose="05000000000000000000" pitchFamily="2" charset="2"/>
              <a:buChar char="Ø"/>
            </a:pPr>
            <a:r>
              <a:rPr lang="en-US" dirty="0" smtClean="0"/>
              <a:t>Extended standby</a:t>
            </a:r>
          </a:p>
          <a:p>
            <a:pPr lvl="1">
              <a:buFont typeface="Wingdings" panose="05000000000000000000" pitchFamily="2" charset="2"/>
              <a:buChar char="Ø"/>
            </a:pPr>
            <a:r>
              <a:rPr lang="en-US" dirty="0" smtClean="0"/>
              <a:t>Standby</a:t>
            </a:r>
          </a:p>
          <a:p>
            <a:pPr lvl="1">
              <a:buFont typeface="Wingdings" panose="05000000000000000000" pitchFamily="2" charset="2"/>
              <a:buChar char="Ø"/>
            </a:pPr>
            <a:r>
              <a:rPr lang="en-US" dirty="0" smtClean="0"/>
              <a:t>Power down                    </a:t>
            </a:r>
            <a:r>
              <a:rPr lang="en-US" dirty="0" smtClean="0">
                <a:solidFill>
                  <a:schemeClr val="accent6">
                    <a:lumMod val="25000"/>
                  </a:schemeClr>
                </a:solidFill>
              </a:rPr>
              <a:t>the most power saving</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sp>
        <p:nvSpPr>
          <p:cNvPr id="5" name="Rectangle 4"/>
          <p:cNvSpPr/>
          <p:nvPr/>
        </p:nvSpPr>
        <p:spPr>
          <a:xfrm>
            <a:off x="0" y="4837211"/>
            <a:ext cx="2268570" cy="307777"/>
          </a:xfrm>
          <a:prstGeom prst="rect">
            <a:avLst/>
          </a:prstGeom>
        </p:spPr>
        <p:txBody>
          <a:bodyPr wrap="none">
            <a:spAutoFit/>
          </a:bodyPr>
          <a:lstStyle/>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[9] ATMega328P Datasheet</a:t>
            </a:r>
          </a:p>
        </p:txBody>
      </p:sp>
    </p:spTree>
    <p:extLst>
      <p:ext uri="{BB962C8B-B14F-4D97-AF65-F5344CB8AC3E}">
        <p14:creationId xmlns:p14="http://schemas.microsoft.com/office/powerpoint/2010/main" val="2087909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Sleep modes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266" y="1404859"/>
            <a:ext cx="7511568" cy="3180941"/>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750453" y="4570679"/>
            <a:ext cx="5190845" cy="261610"/>
          </a:xfrm>
          <a:prstGeom prst="rect">
            <a:avLst/>
          </a:prstGeom>
        </p:spPr>
        <p:txBody>
          <a:bodyPr wrap="none">
            <a:spAutoFit/>
          </a:bodyPr>
          <a:lstStyle/>
          <a:p>
            <a:pPr marL="271463" indent="-271463" algn="just">
              <a:buClr>
                <a:srgbClr val="10E7D9"/>
              </a:buClr>
              <a:buSzPts val="1800"/>
            </a:pPr>
            <a:r>
              <a:rPr lang="en-US" sz="1100" dirty="0">
                <a:solidFill>
                  <a:srgbClr val="FFFFFF"/>
                </a:solidFill>
                <a:latin typeface="Inria Sans" panose="020B0604020202020204" charset="0"/>
                <a:cs typeface="Times New Roman" panose="02020603050405020304" pitchFamily="18" charset="0"/>
              </a:rPr>
              <a:t>Table4: Active Clock Domains and Wake-up Sources in the Different Sleep </a:t>
            </a:r>
            <a:r>
              <a:rPr lang="en-US" sz="1100" dirty="0" smtClean="0">
                <a:solidFill>
                  <a:srgbClr val="FFFFFF"/>
                </a:solidFill>
                <a:latin typeface="Inria Sans" panose="020B0604020202020204" charset="0"/>
                <a:cs typeface="Times New Roman" panose="02020603050405020304" pitchFamily="18" charset="0"/>
              </a:rPr>
              <a:t>Modes [9]</a:t>
            </a:r>
            <a:endParaRPr lang="en-US" sz="11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822589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Atmega328p system clock</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074" y="1321351"/>
            <a:ext cx="6800176" cy="3370118"/>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1080656" y="4667514"/>
            <a:ext cx="5001690" cy="276999"/>
          </a:xfrm>
          <a:prstGeom prst="rect">
            <a:avLst/>
          </a:prstGeom>
          <a:noFill/>
        </p:spPr>
        <p:txBody>
          <a:bodyPr wrap="none" rtlCol="0">
            <a:spAutoFit/>
          </a:bodyPr>
          <a:lstStyle/>
          <a:p>
            <a:r>
              <a:rPr lang="en-US" sz="1200" dirty="0" smtClean="0">
                <a:solidFill>
                  <a:schemeClr val="tx1"/>
                </a:solidFill>
              </a:rPr>
              <a:t>Figure 18: Atmega328p clock distribution System | </a:t>
            </a:r>
            <a:r>
              <a:rPr lang="en-US" sz="1200" dirty="0" smtClean="0">
                <a:solidFill>
                  <a:schemeClr val="tx1"/>
                </a:solidFill>
                <a:hlinkClick r:id="rId3"/>
              </a:rPr>
              <a:t>arnabkumardas.com</a:t>
            </a:r>
            <a:endParaRPr lang="en-US" sz="1200" dirty="0">
              <a:solidFill>
                <a:schemeClr val="tx1"/>
              </a:solidFill>
            </a:endParaRPr>
          </a:p>
        </p:txBody>
      </p:sp>
    </p:spTree>
    <p:extLst>
      <p:ext uri="{BB962C8B-B14F-4D97-AF65-F5344CB8AC3E}">
        <p14:creationId xmlns:p14="http://schemas.microsoft.com/office/powerpoint/2010/main" val="3233169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Sleep mode libraries</a:t>
            </a:r>
            <a:endParaRPr lang="en-US" dirty="0"/>
          </a:p>
        </p:txBody>
      </p:sp>
      <p:sp>
        <p:nvSpPr>
          <p:cNvPr id="3" name="Text Placeholder 2"/>
          <p:cNvSpPr>
            <a:spLocks noGrp="1"/>
          </p:cNvSpPr>
          <p:nvPr>
            <p:ph type="body" idx="1"/>
          </p:nvPr>
        </p:nvSpPr>
        <p:spPr>
          <a:xfrm>
            <a:off x="826850" y="1450929"/>
            <a:ext cx="7936150" cy="3033900"/>
          </a:xfrm>
        </p:spPr>
        <p:txBody>
          <a:bodyPr/>
          <a:lstStyle/>
          <a:p>
            <a:r>
              <a:rPr lang="en-US" sz="2000" dirty="0" smtClean="0"/>
              <a:t>There is two library to manage sleep modes in Arduino</a:t>
            </a:r>
          </a:p>
          <a:p>
            <a:endParaRPr lang="en-US" sz="2000" dirty="0"/>
          </a:p>
          <a:p>
            <a:pPr marL="1028700" lvl="1" indent="-457200">
              <a:buFont typeface="+mj-lt"/>
              <a:buAutoNum type="arabicPeriod"/>
            </a:pPr>
            <a:r>
              <a:rPr lang="en-US" sz="2000" dirty="0" smtClean="0"/>
              <a:t>&lt;</a:t>
            </a:r>
            <a:r>
              <a:rPr lang="en-US" sz="2000" dirty="0" err="1" smtClean="0"/>
              <a:t>avr</a:t>
            </a:r>
            <a:r>
              <a:rPr lang="en-US" sz="2000" dirty="0" smtClean="0"/>
              <a:t>/</a:t>
            </a:r>
            <a:r>
              <a:rPr lang="en-US" sz="2000" dirty="0" err="1" smtClean="0"/>
              <a:t>sleep.h</a:t>
            </a:r>
            <a:r>
              <a:rPr lang="en-US" sz="2000" dirty="0" smtClean="0"/>
              <a:t>&gt;  </a:t>
            </a:r>
            <a:r>
              <a:rPr lang="en-US" sz="2000" dirty="0" smtClean="0">
                <a:hlinkClick r:id="rId2"/>
              </a:rPr>
              <a:t>AVR</a:t>
            </a:r>
            <a:endParaRPr lang="en-US" sz="2000" dirty="0" smtClean="0"/>
          </a:p>
          <a:p>
            <a:pPr marL="1028700" lvl="1" indent="-457200">
              <a:buFont typeface="+mj-lt"/>
              <a:buAutoNum type="arabicPeriod"/>
            </a:pPr>
            <a:r>
              <a:rPr lang="en-US" sz="2000" dirty="0" smtClean="0"/>
              <a:t>&lt;</a:t>
            </a:r>
            <a:r>
              <a:rPr lang="en-US" sz="2000" dirty="0" err="1" smtClean="0"/>
              <a:t>lowPower.h</a:t>
            </a:r>
            <a:r>
              <a:rPr lang="en-US" sz="2000" dirty="0" smtClean="0"/>
              <a:t>&gt; rocket scream </a:t>
            </a:r>
            <a:r>
              <a:rPr lang="en-US" sz="2000" dirty="0" err="1" smtClean="0">
                <a:hlinkClick r:id="rId3"/>
              </a:rPr>
              <a:t>github</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6581900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Power-down sleep mode</a:t>
            </a:r>
            <a:endParaRPr lang="en-US" dirty="0"/>
          </a:p>
        </p:txBody>
      </p:sp>
      <p:sp>
        <p:nvSpPr>
          <p:cNvPr id="3" name="Text Placeholder 2"/>
          <p:cNvSpPr>
            <a:spLocks noGrp="1"/>
          </p:cNvSpPr>
          <p:nvPr>
            <p:ph type="body" idx="1"/>
          </p:nvPr>
        </p:nvSpPr>
        <p:spPr>
          <a:xfrm>
            <a:off x="646741" y="1353948"/>
            <a:ext cx="8199386" cy="3709888"/>
          </a:xfrm>
        </p:spPr>
        <p:txBody>
          <a:bodyPr/>
          <a:lstStyle/>
          <a:p>
            <a:r>
              <a:rPr lang="en-US" dirty="0" smtClean="0"/>
              <a:t>Using </a:t>
            </a:r>
            <a:r>
              <a:rPr lang="en-US" dirty="0" err="1" smtClean="0"/>
              <a:t>lowPower</a:t>
            </a:r>
            <a:r>
              <a:rPr lang="en-US" dirty="0" smtClean="0"/>
              <a:t> library</a:t>
            </a:r>
            <a:endParaRPr lang="en-US" dirty="0"/>
          </a:p>
          <a:p>
            <a:r>
              <a:rPr lang="en-US" sz="2000" dirty="0" err="1">
                <a:solidFill>
                  <a:srgbClr val="3B3B3B"/>
                </a:solidFill>
              </a:rPr>
              <a:t>LowPower.powerDown</a:t>
            </a:r>
            <a:r>
              <a:rPr lang="en-US" sz="2000" dirty="0">
                <a:solidFill>
                  <a:srgbClr val="3B3B3B"/>
                </a:solidFill>
              </a:rPr>
              <a:t>(period, </a:t>
            </a:r>
            <a:r>
              <a:rPr lang="en-US" sz="2000" dirty="0" err="1" smtClean="0">
                <a:solidFill>
                  <a:srgbClr val="3B3B3B"/>
                </a:solidFill>
              </a:rPr>
              <a:t>adc</a:t>
            </a:r>
            <a:r>
              <a:rPr lang="en-US" sz="2000" dirty="0" smtClean="0">
                <a:solidFill>
                  <a:srgbClr val="3B3B3B"/>
                </a:solidFill>
              </a:rPr>
              <a:t>, bod);</a:t>
            </a:r>
            <a:endParaRPr lang="fa-IR" sz="2000" dirty="0" smtClean="0">
              <a:solidFill>
                <a:srgbClr val="3B3B3B"/>
              </a:solidFill>
            </a:endParaRPr>
          </a:p>
          <a:p>
            <a:endParaRPr lang="en-US" sz="2000" dirty="0" smtClean="0">
              <a:solidFill>
                <a:srgbClr val="3B3B3B"/>
              </a:solidFill>
            </a:endParaRPr>
          </a:p>
          <a:p>
            <a:r>
              <a:rPr lang="en-US" sz="2000" dirty="0" smtClean="0"/>
              <a:t>Period -&gt; </a:t>
            </a:r>
            <a:r>
              <a:rPr lang="en-US" sz="2000" dirty="0"/>
              <a:t>Duration of low power mode</a:t>
            </a:r>
            <a:r>
              <a:rPr lang="en-US" sz="2000" dirty="0" smtClean="0"/>
              <a:t>.</a:t>
            </a:r>
          </a:p>
          <a:p>
            <a:r>
              <a:rPr lang="en-US" sz="2000" dirty="0" err="1" smtClean="0"/>
              <a:t>adc</a:t>
            </a:r>
            <a:r>
              <a:rPr lang="en-US" sz="2000" dirty="0" smtClean="0"/>
              <a:t> -&gt; </a:t>
            </a:r>
            <a:r>
              <a:rPr lang="en-US" sz="2000" dirty="0"/>
              <a:t>ADC module disable control</a:t>
            </a:r>
            <a:r>
              <a:rPr lang="en-US" sz="2000" dirty="0" smtClean="0"/>
              <a:t>.</a:t>
            </a:r>
          </a:p>
          <a:p>
            <a:pPr lvl="1">
              <a:buFont typeface="Wingdings" panose="05000000000000000000" pitchFamily="2" charset="2"/>
              <a:buChar char="Ø"/>
            </a:pPr>
            <a:r>
              <a:rPr lang="en-US" sz="1800" dirty="0" smtClean="0"/>
              <a:t>ADC</a:t>
            </a:r>
            <a:r>
              <a:rPr lang="fa-IR" sz="1800" dirty="0" smtClean="0"/>
              <a:t>_</a:t>
            </a:r>
            <a:r>
              <a:rPr lang="en-US" sz="1800" dirty="0" smtClean="0"/>
              <a:t>OFF </a:t>
            </a:r>
            <a:r>
              <a:rPr lang="en-US" sz="1800" dirty="0"/>
              <a:t>- Turn off ADC </a:t>
            </a:r>
            <a:r>
              <a:rPr lang="en-US" sz="1800" dirty="0" smtClean="0"/>
              <a:t>module</a:t>
            </a:r>
            <a:endParaRPr lang="fa-IR" sz="1800" dirty="0" smtClean="0"/>
          </a:p>
          <a:p>
            <a:pPr lvl="1">
              <a:buFont typeface="Wingdings" panose="05000000000000000000" pitchFamily="2" charset="2"/>
              <a:buChar char="Ø"/>
            </a:pPr>
            <a:r>
              <a:rPr lang="en-US" sz="1800" dirty="0"/>
              <a:t>ADC</a:t>
            </a:r>
            <a:r>
              <a:rPr lang="fa-IR" sz="1800" dirty="0"/>
              <a:t>_</a:t>
            </a:r>
            <a:r>
              <a:rPr lang="en-US" sz="1800" dirty="0"/>
              <a:t>OFF - Leave ADC module in its default state</a:t>
            </a:r>
            <a:endParaRPr lang="en-US" sz="1800" dirty="0" smtClean="0"/>
          </a:p>
          <a:p>
            <a:r>
              <a:rPr lang="en-US" sz="2000" dirty="0" smtClean="0"/>
              <a:t>Bod -&gt; </a:t>
            </a:r>
            <a:r>
              <a:rPr lang="en-US" sz="2000" dirty="0"/>
              <a:t>Brown Out Detector (BOD) module disable </a:t>
            </a:r>
            <a:r>
              <a:rPr lang="en-US" sz="2000" dirty="0" smtClean="0"/>
              <a:t>control</a:t>
            </a:r>
            <a:endParaRPr lang="fa-IR" sz="2000" dirty="0" smtClean="0"/>
          </a:p>
          <a:p>
            <a:pPr lvl="1">
              <a:buFont typeface="Wingdings" panose="05000000000000000000" pitchFamily="2" charset="2"/>
              <a:buChar char="Ø"/>
            </a:pPr>
            <a:r>
              <a:rPr lang="en-US" sz="1800" dirty="0" smtClean="0"/>
              <a:t>BOD</a:t>
            </a:r>
            <a:r>
              <a:rPr lang="fa-IR" sz="1800" dirty="0" smtClean="0"/>
              <a:t>_</a:t>
            </a:r>
            <a:r>
              <a:rPr lang="en-US" sz="1800" dirty="0" smtClean="0"/>
              <a:t>OFF </a:t>
            </a:r>
            <a:r>
              <a:rPr lang="en-US" sz="1800" dirty="0"/>
              <a:t>- Turn off BOD </a:t>
            </a:r>
            <a:r>
              <a:rPr lang="en-US" sz="1800" dirty="0" smtClean="0"/>
              <a:t>module</a:t>
            </a:r>
            <a:endParaRPr lang="fa-IR" sz="1800" dirty="0" smtClean="0"/>
          </a:p>
          <a:p>
            <a:pPr lvl="1">
              <a:buFont typeface="Wingdings" panose="05000000000000000000" pitchFamily="2" charset="2"/>
              <a:buChar char="Ø"/>
            </a:pPr>
            <a:r>
              <a:rPr lang="en-US" sz="1800" dirty="0" smtClean="0"/>
              <a:t>BOD</a:t>
            </a:r>
            <a:r>
              <a:rPr lang="fa-IR" sz="1800" dirty="0" smtClean="0"/>
              <a:t>_</a:t>
            </a:r>
            <a:r>
              <a:rPr lang="en-US" sz="1800" dirty="0" smtClean="0"/>
              <a:t>ON </a:t>
            </a:r>
            <a:r>
              <a:rPr lang="en-US" sz="1800" dirty="0"/>
              <a:t>- Leave BOD module in its default state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sp>
        <p:nvSpPr>
          <p:cNvPr id="5" name="TextBox 4"/>
          <p:cNvSpPr txBox="1"/>
          <p:nvPr/>
        </p:nvSpPr>
        <p:spPr>
          <a:xfrm>
            <a:off x="0" y="4852600"/>
            <a:ext cx="1928733" cy="276999"/>
          </a:xfrm>
          <a:prstGeom prst="rect">
            <a:avLst/>
          </a:prstGeom>
          <a:noFill/>
        </p:spPr>
        <p:txBody>
          <a:bodyPr wrap="none" rtlCol="0">
            <a:spAutoFit/>
          </a:bodyPr>
          <a:lstStyle/>
          <a:p>
            <a:r>
              <a:rPr lang="en-US" sz="1200" dirty="0" smtClean="0">
                <a:solidFill>
                  <a:schemeClr val="tx1"/>
                </a:solidFill>
              </a:rPr>
              <a:t>Low power library | </a:t>
            </a:r>
            <a:r>
              <a:rPr lang="en-US" sz="1200" dirty="0" err="1" smtClean="0">
                <a:solidFill>
                  <a:schemeClr val="tx1"/>
                </a:solidFill>
                <a:hlinkClick r:id="rId2"/>
              </a:rPr>
              <a:t>github</a:t>
            </a:r>
            <a:endParaRPr lang="en-US" sz="1200" dirty="0">
              <a:solidFill>
                <a:schemeClr val="tx1"/>
              </a:solidFill>
            </a:endParaRPr>
          </a:p>
        </p:txBody>
      </p:sp>
    </p:spTree>
    <p:extLst>
      <p:ext uri="{BB962C8B-B14F-4D97-AF65-F5344CB8AC3E}">
        <p14:creationId xmlns:p14="http://schemas.microsoft.com/office/powerpoint/2010/main" val="8684964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Power-down sleep mode</a:t>
            </a:r>
            <a:endParaRPr lang="en-US" dirty="0"/>
          </a:p>
        </p:txBody>
      </p:sp>
      <p:sp>
        <p:nvSpPr>
          <p:cNvPr id="3" name="Text Placeholder 2"/>
          <p:cNvSpPr>
            <a:spLocks noGrp="1"/>
          </p:cNvSpPr>
          <p:nvPr>
            <p:ph type="body" idx="1"/>
          </p:nvPr>
        </p:nvSpPr>
        <p:spPr>
          <a:xfrm>
            <a:off x="847631" y="1333167"/>
            <a:ext cx="7901513" cy="3033900"/>
          </a:xfrm>
        </p:spPr>
        <p:txBody>
          <a:bodyPr/>
          <a:lstStyle/>
          <a:p>
            <a:r>
              <a:rPr lang="en-US" sz="2000" dirty="0" smtClean="0"/>
              <a:t>Lets see the effect of </a:t>
            </a:r>
            <a:r>
              <a:rPr lang="en-US" sz="2000" dirty="0" err="1" smtClean="0"/>
              <a:t>powerDown</a:t>
            </a:r>
            <a:r>
              <a:rPr lang="en-US" sz="2000" dirty="0" smtClean="0"/>
              <a:t> sleep mode on power consumption.</a:t>
            </a:r>
          </a:p>
          <a:p>
            <a:endParaRPr lang="en-US" sz="2000" dirty="0"/>
          </a:p>
          <a:p>
            <a:r>
              <a:rPr lang="en-US" sz="2000" dirty="0" smtClean="0"/>
              <a:t>We are going to test the power consumption of 6 different Arduino boards(</a:t>
            </a:r>
            <a:r>
              <a:rPr lang="en-US" sz="2000" dirty="0" err="1" smtClean="0"/>
              <a:t>nano</a:t>
            </a:r>
            <a:r>
              <a:rPr lang="en-US" sz="2000" dirty="0" smtClean="0"/>
              <a:t>, </a:t>
            </a:r>
            <a:r>
              <a:rPr lang="en-US" sz="2000" dirty="0" err="1" smtClean="0"/>
              <a:t>uno</a:t>
            </a:r>
            <a:r>
              <a:rPr lang="en-US" sz="2000" dirty="0" smtClean="0"/>
              <a:t>, mega, pro macro, 5 volt pro mini, 3.3 pro mini) using the same battery</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634" y="3338164"/>
            <a:ext cx="3959475" cy="1219872"/>
          </a:xfrm>
          <a:prstGeom prst="rect">
            <a:avLst/>
          </a:prstGeom>
        </p:spPr>
      </p:pic>
      <p:sp>
        <p:nvSpPr>
          <p:cNvPr id="9" name="TextBox 8"/>
          <p:cNvSpPr txBox="1"/>
          <p:nvPr/>
        </p:nvSpPr>
        <p:spPr>
          <a:xfrm>
            <a:off x="2226579" y="4532123"/>
            <a:ext cx="2504212" cy="276999"/>
          </a:xfrm>
          <a:prstGeom prst="rect">
            <a:avLst/>
          </a:prstGeom>
          <a:noFill/>
        </p:spPr>
        <p:txBody>
          <a:bodyPr wrap="none" rtlCol="0">
            <a:spAutoFit/>
          </a:bodyPr>
          <a:lstStyle/>
          <a:p>
            <a:r>
              <a:rPr lang="en-US" sz="1200" dirty="0" smtClean="0">
                <a:solidFill>
                  <a:schemeClr val="tx1"/>
                </a:solidFill>
              </a:rPr>
              <a:t>Figure 19: 4200mAh Li-ion battery</a:t>
            </a:r>
            <a:endParaRPr lang="en-US" sz="1200" dirty="0">
              <a:solidFill>
                <a:schemeClr val="tx1"/>
              </a:solidFill>
            </a:endParaRPr>
          </a:p>
        </p:txBody>
      </p:sp>
    </p:spTree>
    <p:extLst>
      <p:ext uri="{BB962C8B-B14F-4D97-AF65-F5344CB8AC3E}">
        <p14:creationId xmlns:p14="http://schemas.microsoft.com/office/powerpoint/2010/main" val="35447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3" name="Rectangle 2"/>
          <p:cNvSpPr/>
          <p:nvPr/>
        </p:nvSpPr>
        <p:spPr>
          <a:xfrm>
            <a:off x="108858" y="1370329"/>
            <a:ext cx="3526972" cy="3178629"/>
          </a:xfrm>
          <a:prstGeom prst="rect">
            <a:avLst/>
          </a:prstGeom>
          <a:noFill/>
          <a:ln w="19050">
            <a:solidFill>
              <a:srgbClr val="00BDA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41604" y="1381215"/>
            <a:ext cx="2670082" cy="3178629"/>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36151" y="1392101"/>
            <a:ext cx="2303051" cy="3178629"/>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81001" y="1513114"/>
            <a:ext cx="1447800"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Edge Device</a:t>
            </a:r>
            <a:endParaRPr lang="en-US" dirty="0">
              <a:latin typeface="Inria Sans" panose="020B0604020202020204" charset="0"/>
            </a:endParaRPr>
          </a:p>
        </p:txBody>
      </p:sp>
      <p:sp>
        <p:nvSpPr>
          <p:cNvPr id="11" name="Rounded Rectangle 10"/>
          <p:cNvSpPr/>
          <p:nvPr/>
        </p:nvSpPr>
        <p:spPr>
          <a:xfrm>
            <a:off x="381000" y="2090058"/>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Sensor</a:t>
            </a:r>
            <a:endParaRPr lang="en-US" dirty="0">
              <a:latin typeface="Inria Sans" panose="020B0604020202020204" charset="0"/>
            </a:endParaRPr>
          </a:p>
        </p:txBody>
      </p:sp>
      <p:sp>
        <p:nvSpPr>
          <p:cNvPr id="12" name="Rounded Rectangle 11"/>
          <p:cNvSpPr/>
          <p:nvPr/>
        </p:nvSpPr>
        <p:spPr>
          <a:xfrm>
            <a:off x="381000" y="2667002"/>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Bulk Device </a:t>
            </a:r>
            <a:r>
              <a:rPr lang="en-US" dirty="0" smtClean="0">
                <a:latin typeface="Inria Sans" panose="020B0604020202020204" charset="0"/>
              </a:rPr>
              <a:t>Provisioning</a:t>
            </a:r>
            <a:endParaRPr lang="en-US" dirty="0">
              <a:latin typeface="Inria Sans" panose="020B0604020202020204" charset="0"/>
            </a:endParaRPr>
          </a:p>
        </p:txBody>
      </p:sp>
      <p:sp>
        <p:nvSpPr>
          <p:cNvPr id="13" name="Rounded Rectangle 12"/>
          <p:cNvSpPr/>
          <p:nvPr/>
        </p:nvSpPr>
        <p:spPr>
          <a:xfrm>
            <a:off x="381000" y="3243946"/>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etc.,</a:t>
            </a:r>
          </a:p>
        </p:txBody>
      </p:sp>
      <p:sp>
        <p:nvSpPr>
          <p:cNvPr id="6" name="Cloud 5"/>
          <p:cNvSpPr/>
          <p:nvPr/>
        </p:nvSpPr>
        <p:spPr>
          <a:xfrm>
            <a:off x="3907973" y="911635"/>
            <a:ext cx="1600200"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Cloud Server</a:t>
            </a:r>
            <a:endParaRPr lang="en-US" sz="1600" dirty="0">
              <a:latin typeface="Inria Sans" panose="020B0604020202020204" charset="0"/>
            </a:endParaRPr>
          </a:p>
        </p:txBody>
      </p:sp>
      <p:sp>
        <p:nvSpPr>
          <p:cNvPr id="15" name="Rounded Rectangle 14"/>
          <p:cNvSpPr/>
          <p:nvPr/>
        </p:nvSpPr>
        <p:spPr>
          <a:xfrm>
            <a:off x="2893238" y="2359304"/>
            <a:ext cx="1447801" cy="533400"/>
          </a:xfrm>
          <a:prstGeom prst="roundRect">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IoT Gateway/</a:t>
            </a:r>
          </a:p>
          <a:p>
            <a:pPr algn="ctr"/>
            <a:r>
              <a:rPr lang="en-US" dirty="0">
                <a:latin typeface="Inria Sans" panose="020B0604020202020204" charset="0"/>
              </a:rPr>
              <a:t>Framework</a:t>
            </a:r>
          </a:p>
        </p:txBody>
      </p:sp>
      <p:sp>
        <p:nvSpPr>
          <p:cNvPr id="16" name="Rounded Rectangle 15"/>
          <p:cNvSpPr/>
          <p:nvPr/>
        </p:nvSpPr>
        <p:spPr>
          <a:xfrm>
            <a:off x="4700268" y="2359304"/>
            <a:ext cx="1648486"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Stream Processing</a:t>
            </a:r>
          </a:p>
        </p:txBody>
      </p:sp>
      <p:sp>
        <p:nvSpPr>
          <p:cNvPr id="7" name="Rectangle 6"/>
          <p:cNvSpPr/>
          <p:nvPr/>
        </p:nvSpPr>
        <p:spPr>
          <a:xfrm>
            <a:off x="1207850" y="4179839"/>
            <a:ext cx="771365" cy="338554"/>
          </a:xfrm>
          <a:prstGeom prst="rect">
            <a:avLst/>
          </a:prstGeom>
        </p:spPr>
        <p:txBody>
          <a:bodyPr wrap="none">
            <a:spAutoFit/>
          </a:bodyPr>
          <a:lstStyle/>
          <a:p>
            <a:r>
              <a:rPr lang="en-US" sz="1600" dirty="0">
                <a:solidFill>
                  <a:schemeClr val="tx1"/>
                </a:solidFill>
                <a:latin typeface="Inria Sans" panose="020B0604020202020204" charset="0"/>
              </a:rPr>
              <a:t>Things</a:t>
            </a:r>
          </a:p>
        </p:txBody>
      </p:sp>
      <p:sp>
        <p:nvSpPr>
          <p:cNvPr id="18" name="Rectangle 17"/>
          <p:cNvSpPr/>
          <p:nvPr/>
        </p:nvSpPr>
        <p:spPr>
          <a:xfrm>
            <a:off x="4572050" y="4183454"/>
            <a:ext cx="894797" cy="338554"/>
          </a:xfrm>
          <a:prstGeom prst="rect">
            <a:avLst/>
          </a:prstGeom>
        </p:spPr>
        <p:txBody>
          <a:bodyPr wrap="none">
            <a:spAutoFit/>
          </a:bodyPr>
          <a:lstStyle/>
          <a:p>
            <a:r>
              <a:rPr lang="en-US" sz="1600" dirty="0">
                <a:solidFill>
                  <a:schemeClr val="tx1"/>
                </a:solidFill>
                <a:latin typeface="Inria Sans" panose="020B0604020202020204" charset="0"/>
              </a:rPr>
              <a:t>Insights</a:t>
            </a:r>
          </a:p>
        </p:txBody>
      </p:sp>
      <p:sp>
        <p:nvSpPr>
          <p:cNvPr id="19" name="Rectangle 18"/>
          <p:cNvSpPr/>
          <p:nvPr/>
        </p:nvSpPr>
        <p:spPr>
          <a:xfrm>
            <a:off x="7301993" y="4186786"/>
            <a:ext cx="771365" cy="338554"/>
          </a:xfrm>
          <a:prstGeom prst="rect">
            <a:avLst/>
          </a:prstGeom>
        </p:spPr>
        <p:txBody>
          <a:bodyPr wrap="none">
            <a:spAutoFit/>
          </a:bodyPr>
          <a:lstStyle/>
          <a:p>
            <a:r>
              <a:rPr lang="en-US" sz="1600" dirty="0">
                <a:solidFill>
                  <a:schemeClr val="tx1"/>
                </a:solidFill>
                <a:latin typeface="Inria Sans" panose="020B0604020202020204" charset="0"/>
              </a:rPr>
              <a:t>Action</a:t>
            </a:r>
          </a:p>
        </p:txBody>
      </p:sp>
      <p:sp>
        <p:nvSpPr>
          <p:cNvPr id="20" name="Rounded Rectangle 19"/>
          <p:cNvSpPr/>
          <p:nvPr/>
        </p:nvSpPr>
        <p:spPr>
          <a:xfrm>
            <a:off x="5970853" y="3324951"/>
            <a:ext cx="1331140" cy="533400"/>
          </a:xfrm>
          <a:prstGeom prst="roundRect">
            <a:avLst/>
          </a:prstGeom>
          <a:solidFill>
            <a:schemeClr val="tx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smtClean="0">
                <a:latin typeface="Inria Sans" panose="020B0604020202020204" charset="0"/>
              </a:rPr>
              <a:t>Management</a:t>
            </a:r>
            <a:endParaRPr lang="en-US" dirty="0">
              <a:latin typeface="Inria Sans" panose="020B0604020202020204" charset="0"/>
            </a:endParaRPr>
          </a:p>
        </p:txBody>
      </p:sp>
      <p:sp>
        <p:nvSpPr>
          <p:cNvPr id="21" name="Rounded Rectangle 20"/>
          <p:cNvSpPr/>
          <p:nvPr/>
        </p:nvSpPr>
        <p:spPr>
          <a:xfrm>
            <a:off x="6770915" y="2360752"/>
            <a:ext cx="1162411" cy="533400"/>
          </a:xfrm>
          <a:prstGeom prst="roundRect">
            <a:avLst/>
          </a:prstGeom>
          <a:solidFill>
            <a:schemeClr val="tx1">
              <a:lumMod val="6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a:latin typeface="Inria Sans" panose="020B0604020202020204" charset="0"/>
              </a:rPr>
              <a:t>Interface</a:t>
            </a:r>
          </a:p>
        </p:txBody>
      </p:sp>
      <p:sp>
        <p:nvSpPr>
          <p:cNvPr id="22" name="Rounded Rectangle 21"/>
          <p:cNvSpPr/>
          <p:nvPr/>
        </p:nvSpPr>
        <p:spPr>
          <a:xfrm>
            <a:off x="5007109" y="3315338"/>
            <a:ext cx="910857"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Machine</a:t>
            </a:r>
          </a:p>
          <a:p>
            <a:pPr algn="ctr"/>
            <a:r>
              <a:rPr lang="en-US" dirty="0">
                <a:latin typeface="Inria Sans" panose="020B0604020202020204" charset="0"/>
              </a:rPr>
              <a:t>Learning</a:t>
            </a:r>
          </a:p>
        </p:txBody>
      </p:sp>
      <p:sp>
        <p:nvSpPr>
          <p:cNvPr id="23" name="Rounded Rectangle 22"/>
          <p:cNvSpPr/>
          <p:nvPr/>
        </p:nvSpPr>
        <p:spPr>
          <a:xfrm>
            <a:off x="3907972" y="3315338"/>
            <a:ext cx="1031465"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Reporting</a:t>
            </a:r>
          </a:p>
          <a:p>
            <a:pPr algn="ctr"/>
            <a:r>
              <a:rPr lang="en-US" dirty="0">
                <a:latin typeface="Inria Sans" panose="020B0604020202020204" charset="0"/>
              </a:rPr>
              <a:t>Tools</a:t>
            </a:r>
          </a:p>
        </p:txBody>
      </p:sp>
      <p:cxnSp>
        <p:nvCxnSpPr>
          <p:cNvPr id="14" name="Straight Arrow Connector 13"/>
          <p:cNvCxnSpPr/>
          <p:nvPr/>
        </p:nvCxnSpPr>
        <p:spPr>
          <a:xfrm>
            <a:off x="4082143" y="1754633"/>
            <a:ext cx="0" cy="56865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44886" y="1624004"/>
            <a:ext cx="10885" cy="69928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7975384" y="2623458"/>
            <a:ext cx="315121"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1872344" y="1779814"/>
            <a:ext cx="1353730" cy="479714"/>
          </a:xfrm>
          <a:prstGeom prst="bentConnector3">
            <a:avLst>
              <a:gd name="adj1" fmla="val 9985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3" idx="3"/>
          </p:cNvCxnSpPr>
          <p:nvPr/>
        </p:nvCxnSpPr>
        <p:spPr>
          <a:xfrm flipV="1">
            <a:off x="1828801" y="2928721"/>
            <a:ext cx="1397273" cy="581925"/>
          </a:xfrm>
          <a:prstGeom prst="bentConnector3">
            <a:avLst>
              <a:gd name="adj1" fmla="val 998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1828801" y="2280556"/>
            <a:ext cx="1032344" cy="31024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flipV="1">
            <a:off x="1828801" y="2791375"/>
            <a:ext cx="1017173" cy="18378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822052" y="2948071"/>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462537" y="2948757"/>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180994" y="2937185"/>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6348754" y="2677888"/>
            <a:ext cx="37805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799596" y="3184794"/>
            <a:ext cx="1444626" cy="261610"/>
          </a:xfrm>
          <a:prstGeom prst="rect">
            <a:avLst/>
          </a:prstGeom>
        </p:spPr>
        <p:txBody>
          <a:bodyPr wrap="none">
            <a:spAutoFit/>
          </a:bodyPr>
          <a:lstStyle/>
          <a:p>
            <a:r>
              <a:rPr lang="en-US" sz="1100" dirty="0">
                <a:solidFill>
                  <a:schemeClr val="tx1"/>
                </a:solidFill>
                <a:latin typeface="Inria Sans" panose="020B0604020202020204" charset="0"/>
              </a:rPr>
              <a:t>Data Transformation</a:t>
            </a:r>
          </a:p>
        </p:txBody>
      </p:sp>
      <p:pic>
        <p:nvPicPr>
          <p:cNvPr id="33" name="Picture 32"/>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287810" y="2326792"/>
            <a:ext cx="528015" cy="528015"/>
          </a:xfrm>
          <a:prstGeom prst="rect">
            <a:avLst/>
          </a:prstGeom>
        </p:spPr>
      </p:pic>
      <p:sp>
        <p:nvSpPr>
          <p:cNvPr id="34" name="Google Shape;241;p17"/>
          <p:cNvSpPr txBox="1">
            <a:spLocks/>
          </p:cNvSpPr>
          <p:nvPr/>
        </p:nvSpPr>
        <p:spPr>
          <a:xfrm>
            <a:off x="108858" y="4564518"/>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a:latin typeface="Inria Sans" panose="020B0604020202020204" charset="0"/>
                <a:cs typeface="Times New Roman" panose="02020603050405020304" pitchFamily="18" charset="0"/>
              </a:rPr>
              <a:t>Figure 1: Abstract </a:t>
            </a:r>
            <a:r>
              <a:rPr lang="en-US" sz="1400" dirty="0" smtClean="0">
                <a:latin typeface="Inria Sans" panose="020B0604020202020204" charset="0"/>
                <a:cs typeface="Times New Roman" panose="02020603050405020304" pitchFamily="18" charset="0"/>
              </a:rPr>
              <a:t>architectures[2].</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647355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Power-down </a:t>
            </a:r>
            <a:r>
              <a:rPr lang="en-US" dirty="0"/>
              <a:t>sleep mode</a:t>
            </a:r>
          </a:p>
        </p:txBody>
      </p:sp>
      <p:sp>
        <p:nvSpPr>
          <p:cNvPr id="3" name="Text Placeholder 2"/>
          <p:cNvSpPr>
            <a:spLocks noGrp="1"/>
          </p:cNvSpPr>
          <p:nvPr>
            <p:ph type="body" idx="1"/>
          </p:nvPr>
        </p:nvSpPr>
        <p:spPr>
          <a:xfrm>
            <a:off x="598249" y="1293909"/>
            <a:ext cx="7596714" cy="3033900"/>
          </a:xfrm>
        </p:spPr>
        <p:txBody>
          <a:bodyPr/>
          <a:lstStyle/>
          <a:p>
            <a:r>
              <a:rPr lang="en-US" sz="2000" dirty="0" smtClean="0"/>
              <a:t>Lets test battery life of Arduino boards in normal and low power mode</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539" y="1920867"/>
            <a:ext cx="3655784" cy="23323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026" y="1920868"/>
            <a:ext cx="3655784" cy="2332362"/>
          </a:xfrm>
          <a:prstGeom prst="rect">
            <a:avLst/>
          </a:prstGeom>
        </p:spPr>
      </p:pic>
      <p:sp>
        <p:nvSpPr>
          <p:cNvPr id="7" name="TextBox 6"/>
          <p:cNvSpPr txBox="1"/>
          <p:nvPr/>
        </p:nvSpPr>
        <p:spPr>
          <a:xfrm>
            <a:off x="865909" y="4248962"/>
            <a:ext cx="1633781" cy="261610"/>
          </a:xfrm>
          <a:prstGeom prst="rect">
            <a:avLst/>
          </a:prstGeom>
          <a:noFill/>
        </p:spPr>
        <p:txBody>
          <a:bodyPr wrap="none" rtlCol="0">
            <a:spAutoFit/>
          </a:bodyPr>
          <a:lstStyle/>
          <a:p>
            <a:r>
              <a:rPr lang="en-US" sz="1100" dirty="0" smtClean="0">
                <a:solidFill>
                  <a:schemeClr val="tx1"/>
                </a:solidFill>
              </a:rPr>
              <a:t>Figure 20: normal code</a:t>
            </a:r>
            <a:endParaRPr lang="en-US" sz="1100" dirty="0">
              <a:solidFill>
                <a:schemeClr val="tx1"/>
              </a:solidFill>
            </a:endParaRPr>
          </a:p>
        </p:txBody>
      </p:sp>
      <p:sp>
        <p:nvSpPr>
          <p:cNvPr id="8" name="TextBox 7"/>
          <p:cNvSpPr txBox="1"/>
          <p:nvPr/>
        </p:nvSpPr>
        <p:spPr>
          <a:xfrm>
            <a:off x="4705534" y="4248962"/>
            <a:ext cx="1838965" cy="261610"/>
          </a:xfrm>
          <a:prstGeom prst="rect">
            <a:avLst/>
          </a:prstGeom>
          <a:noFill/>
        </p:spPr>
        <p:txBody>
          <a:bodyPr wrap="none" rtlCol="0">
            <a:spAutoFit/>
          </a:bodyPr>
          <a:lstStyle/>
          <a:p>
            <a:r>
              <a:rPr lang="en-US" sz="1100" dirty="0" smtClean="0">
                <a:solidFill>
                  <a:schemeClr val="tx1"/>
                </a:solidFill>
              </a:rPr>
              <a:t>Figure 21: low power code</a:t>
            </a:r>
            <a:endParaRPr lang="en-US" sz="1100" dirty="0">
              <a:solidFill>
                <a:schemeClr val="tx1"/>
              </a:solidFill>
            </a:endParaRPr>
          </a:p>
        </p:txBody>
      </p:sp>
      <p:sp>
        <p:nvSpPr>
          <p:cNvPr id="9" name="TextBox 8"/>
          <p:cNvSpPr txBox="1"/>
          <p:nvPr/>
        </p:nvSpPr>
        <p:spPr>
          <a:xfrm>
            <a:off x="-59346" y="4866501"/>
            <a:ext cx="4631396" cy="276999"/>
          </a:xfrm>
          <a:prstGeom prst="rect">
            <a:avLst/>
          </a:prstGeom>
          <a:noFill/>
        </p:spPr>
        <p:txBody>
          <a:bodyPr wrap="none" rtlCol="0">
            <a:spAutoFit/>
          </a:bodyPr>
          <a:lstStyle/>
          <a:p>
            <a:r>
              <a:rPr lang="en-US" sz="1200" dirty="0" smtClean="0">
                <a:solidFill>
                  <a:schemeClr val="tx1"/>
                </a:solidFill>
              </a:rPr>
              <a:t>Comparison of normal and low power mode in Arduino | </a:t>
            </a:r>
            <a:r>
              <a:rPr lang="en-US" sz="1200" dirty="0" smtClean="0">
                <a:solidFill>
                  <a:schemeClr val="tx1"/>
                </a:solidFill>
                <a:hlinkClick r:id="rId4"/>
              </a:rPr>
              <a:t>YouTube</a:t>
            </a:r>
            <a:endParaRPr lang="en-US" sz="1200" dirty="0">
              <a:solidFill>
                <a:schemeClr val="tx1"/>
              </a:solidFill>
            </a:endParaRPr>
          </a:p>
        </p:txBody>
      </p:sp>
    </p:spTree>
    <p:extLst>
      <p:ext uri="{BB962C8B-B14F-4D97-AF65-F5344CB8AC3E}">
        <p14:creationId xmlns:p14="http://schemas.microsoft.com/office/powerpoint/2010/main" val="2189673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Power-down sleep mode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731" y="1597489"/>
            <a:ext cx="6942422" cy="2847551"/>
          </a:xfrm>
          <a:prstGeom prst="rect">
            <a:avLst/>
          </a:prstGeom>
        </p:spPr>
      </p:pic>
      <p:sp>
        <p:nvSpPr>
          <p:cNvPr id="6" name="Rectangle 5"/>
          <p:cNvSpPr/>
          <p:nvPr/>
        </p:nvSpPr>
        <p:spPr>
          <a:xfrm>
            <a:off x="836436" y="4460378"/>
            <a:ext cx="5384807" cy="261610"/>
          </a:xfrm>
          <a:prstGeom prst="rect">
            <a:avLst/>
          </a:prstGeom>
        </p:spPr>
        <p:txBody>
          <a:bodyPr wrap="none">
            <a:spAutoFit/>
          </a:bodyPr>
          <a:lstStyle/>
          <a:p>
            <a:r>
              <a:rPr lang="en-US" sz="1100" dirty="0" smtClean="0">
                <a:solidFill>
                  <a:schemeClr val="tx1"/>
                </a:solidFill>
              </a:rPr>
              <a:t>Figure 22: comparison of Arduino boards in normal and low power mode | </a:t>
            </a:r>
            <a:r>
              <a:rPr lang="en-US" sz="1100" dirty="0" smtClean="0">
                <a:solidFill>
                  <a:schemeClr val="tx1"/>
                </a:solidFill>
                <a:hlinkClick r:id="rId3"/>
              </a:rPr>
              <a:t>YouTube</a:t>
            </a:r>
            <a:r>
              <a:rPr lang="en-US" sz="1100" dirty="0" smtClean="0">
                <a:solidFill>
                  <a:schemeClr val="tx1"/>
                </a:solidFill>
              </a:rPr>
              <a:t> </a:t>
            </a:r>
            <a:endParaRPr lang="en-US" sz="1100" dirty="0">
              <a:solidFill>
                <a:schemeClr val="tx1"/>
              </a:solidFill>
            </a:endParaRPr>
          </a:p>
        </p:txBody>
      </p:sp>
    </p:spTree>
    <p:extLst>
      <p:ext uri="{BB962C8B-B14F-4D97-AF65-F5344CB8AC3E}">
        <p14:creationId xmlns:p14="http://schemas.microsoft.com/office/powerpoint/2010/main" val="2781296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ESP8266</a:t>
            </a:r>
          </a:p>
        </p:txBody>
      </p:sp>
      <p:sp>
        <p:nvSpPr>
          <p:cNvPr id="3" name="Text Placeholder 2"/>
          <p:cNvSpPr>
            <a:spLocks noGrp="1"/>
          </p:cNvSpPr>
          <p:nvPr>
            <p:ph type="body" idx="1"/>
          </p:nvPr>
        </p:nvSpPr>
        <p:spPr>
          <a:xfrm>
            <a:off x="807936" y="1326239"/>
            <a:ext cx="8121320" cy="3720280"/>
          </a:xfrm>
        </p:spPr>
        <p:txBody>
          <a:bodyPr/>
          <a:lstStyle/>
          <a:p>
            <a:r>
              <a:rPr lang="en-US" sz="2000" dirty="0"/>
              <a:t>ESP8266EX is designed with advanced power management technologies and intended for mobile devices, wearable electronics and the Internet of Things applications</a:t>
            </a:r>
            <a:r>
              <a:rPr lang="en-US" sz="2000" dirty="0" smtClean="0"/>
              <a:t>.[6]</a:t>
            </a:r>
          </a:p>
          <a:p>
            <a:endParaRPr lang="en-US" sz="2000" dirty="0"/>
          </a:p>
          <a:p>
            <a:r>
              <a:rPr lang="en-US" sz="2000" dirty="0"/>
              <a:t>The low-power architecture operates in the following modes: </a:t>
            </a:r>
            <a:endParaRPr lang="en-US" sz="2000" dirty="0" smtClean="0"/>
          </a:p>
          <a:p>
            <a:pPr lvl="1">
              <a:buFont typeface="Wingdings" panose="05000000000000000000" pitchFamily="2" charset="2"/>
              <a:buChar char="Ø"/>
            </a:pPr>
            <a:r>
              <a:rPr lang="en-US" sz="1600" dirty="0"/>
              <a:t>Active mode: </a:t>
            </a:r>
            <a:r>
              <a:rPr lang="en-US" sz="1600" dirty="0" smtClean="0"/>
              <a:t>Wi-Fi is </a:t>
            </a:r>
            <a:r>
              <a:rPr lang="en-US" sz="1600" dirty="0"/>
              <a:t>powered on. </a:t>
            </a:r>
            <a:r>
              <a:rPr lang="en-US" sz="1600" dirty="0" smtClean="0"/>
              <a:t>It can </a:t>
            </a:r>
            <a:r>
              <a:rPr lang="en-US" sz="1600" dirty="0"/>
              <a:t>receive, transmit, or listen. </a:t>
            </a:r>
          </a:p>
          <a:p>
            <a:pPr lvl="1">
              <a:buFont typeface="Wingdings" panose="05000000000000000000" pitchFamily="2" charset="2"/>
              <a:buChar char="Ø"/>
            </a:pPr>
            <a:r>
              <a:rPr lang="en-US" sz="1600" dirty="0"/>
              <a:t>Modem-sleep mode: The CPU is operational. The Wi-Fi </a:t>
            </a:r>
            <a:r>
              <a:rPr lang="en-US" sz="1600" dirty="0" smtClean="0"/>
              <a:t>is </a:t>
            </a:r>
            <a:r>
              <a:rPr lang="en-US" sz="1600" dirty="0"/>
              <a:t>disabled. </a:t>
            </a:r>
          </a:p>
          <a:p>
            <a:pPr lvl="1">
              <a:buFont typeface="Wingdings" panose="05000000000000000000" pitchFamily="2" charset="2"/>
              <a:buChar char="Ø"/>
            </a:pPr>
            <a:r>
              <a:rPr lang="en-US" sz="1600" dirty="0"/>
              <a:t>Light-sleep mode: The CPU and all peripherals are paused. Any wake-up events (MAC, host, RTC timer, or external interrupts) will wake up the chip.</a:t>
            </a:r>
          </a:p>
          <a:p>
            <a:pPr lvl="1">
              <a:buFont typeface="Wingdings" panose="05000000000000000000" pitchFamily="2" charset="2"/>
              <a:buChar char="Ø"/>
            </a:pPr>
            <a:r>
              <a:rPr lang="en-US" sz="1600" dirty="0"/>
              <a:t>Deep-sleep mode: Only the RTC is operational and all other part of the chip are powered off.</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sp>
        <p:nvSpPr>
          <p:cNvPr id="5" name="Rectangle 4"/>
          <p:cNvSpPr/>
          <p:nvPr/>
        </p:nvSpPr>
        <p:spPr>
          <a:xfrm>
            <a:off x="0" y="4729490"/>
            <a:ext cx="8229600" cy="307777"/>
          </a:xfrm>
          <a:prstGeom prst="rect">
            <a:avLst/>
          </a:prstGeom>
        </p:spPr>
        <p:txBody>
          <a:bodyPr wrap="square">
            <a:spAutoFit/>
          </a:bodyPr>
          <a:lstStyle/>
          <a:p>
            <a:r>
              <a:rPr lang="en-US" dirty="0" smtClean="0">
                <a:solidFill>
                  <a:schemeClr val="dk1"/>
                </a:solidFill>
                <a:latin typeface="Inria Sans Light"/>
                <a:ea typeface="Inria Sans Light"/>
                <a:cs typeface="Inria Sans Light"/>
              </a:rPr>
              <a:t>[6] esp8266ex Datasheet</a:t>
            </a:r>
            <a:endParaRPr lang="en-US" dirty="0">
              <a:solidFill>
                <a:schemeClr val="dk1"/>
              </a:solidFill>
              <a:latin typeface="Inria Sans Light"/>
              <a:ea typeface="Inria Sans Light"/>
              <a:cs typeface="Inria Sans Light"/>
            </a:endParaRPr>
          </a:p>
        </p:txBody>
      </p:sp>
    </p:spTree>
    <p:extLst>
      <p:ext uri="{BB962C8B-B14F-4D97-AF65-F5344CB8AC3E}">
        <p14:creationId xmlns:p14="http://schemas.microsoft.com/office/powerpoint/2010/main" val="26633275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ESP8266</a:t>
            </a:r>
            <a:endParaRPr lang="en-US" dirty="0"/>
          </a:p>
        </p:txBody>
      </p:sp>
      <p:sp>
        <p:nvSpPr>
          <p:cNvPr id="3" name="Text Placeholder 2"/>
          <p:cNvSpPr>
            <a:spLocks noGrp="1"/>
          </p:cNvSpPr>
          <p:nvPr>
            <p:ph type="body" idx="1"/>
          </p:nvPr>
        </p:nvSpPr>
        <p:spPr>
          <a:xfrm>
            <a:off x="881066" y="1340093"/>
            <a:ext cx="8110409" cy="3033900"/>
          </a:xfrm>
        </p:spPr>
        <p:txBody>
          <a:bodyPr/>
          <a:lstStyle/>
          <a:p>
            <a:r>
              <a:rPr lang="en-US" sz="2000" dirty="0"/>
              <a:t>ESP8266 series chip provides 3 configurable sleep modes. </a:t>
            </a:r>
            <a:r>
              <a:rPr lang="en-US" sz="2000" dirty="0" smtClean="0"/>
              <a:t>Users </a:t>
            </a:r>
            <a:r>
              <a:rPr lang="en-US" sz="2000" dirty="0"/>
              <a:t>can choose and configure the sleep mode as required</a:t>
            </a:r>
            <a:r>
              <a:rPr lang="en-US" sz="2000" dirty="0" smtClean="0"/>
              <a:t>.[6]</a:t>
            </a:r>
          </a:p>
          <a:p>
            <a:endParaRPr lang="en-US" sz="2000" dirty="0" smtClean="0"/>
          </a:p>
          <a:p>
            <a:r>
              <a:rPr lang="en-US" sz="2000" dirty="0"/>
              <a:t>Table </a:t>
            </a:r>
            <a:r>
              <a:rPr lang="en-US" sz="2000" dirty="0" smtClean="0"/>
              <a:t>1 </a:t>
            </a:r>
            <a:r>
              <a:rPr lang="en-US" sz="2000" dirty="0"/>
              <a:t>shows the differences between the 3 sleep modes. </a:t>
            </a:r>
            <a:endParaRPr lang="en-US" sz="2000" dirty="0" smtClean="0"/>
          </a:p>
          <a:p>
            <a:pPr lvl="1">
              <a:buFont typeface="Wingdings" panose="05000000000000000000" pitchFamily="2" charset="2"/>
              <a:buChar char="Ø"/>
            </a:pPr>
            <a:r>
              <a:rPr lang="en-US" sz="1800" dirty="0" smtClean="0"/>
              <a:t>RTC </a:t>
            </a:r>
            <a:r>
              <a:rPr lang="en-US" sz="1800" dirty="0"/>
              <a:t>(Real-Time Clock). </a:t>
            </a:r>
            <a:endParaRPr lang="en-US" sz="1800" dirty="0" smtClean="0"/>
          </a:p>
          <a:p>
            <a:pPr lvl="1">
              <a:buFont typeface="Wingdings" panose="05000000000000000000" pitchFamily="2" charset="2"/>
              <a:buChar char="Ø"/>
            </a:pPr>
            <a:r>
              <a:rPr lang="en-US" sz="1800" dirty="0"/>
              <a:t>DTIM (Delivery Traffic Indication Message</a:t>
            </a:r>
            <a:r>
              <a:rPr lang="en-US" sz="1800" dirty="0" smtClean="0"/>
              <a:t>).</a:t>
            </a:r>
          </a:p>
          <a:p>
            <a:pPr lvl="1">
              <a:buFont typeface="Wingdings" panose="05000000000000000000" pitchFamily="2" charset="2"/>
              <a:buChar char="Ø"/>
            </a:pPr>
            <a:r>
              <a:rPr lang="en-US" sz="1800" dirty="0"/>
              <a:t>Deep-sleep mode is controlled by users. Users can call the function to enable Deep-sleep instantly. For details, please refer </a:t>
            </a:r>
            <a:r>
              <a:rPr lang="en-US" sz="1800" dirty="0" smtClean="0"/>
              <a:t>to</a:t>
            </a:r>
            <a:br>
              <a:rPr lang="en-US" sz="1800" dirty="0" smtClean="0"/>
            </a:br>
            <a:r>
              <a:rPr lang="en-US" sz="1800" dirty="0" smtClean="0"/>
              <a:t>Section </a:t>
            </a:r>
            <a:r>
              <a:rPr lang="en-US" sz="1800" dirty="0"/>
              <a:t>4. Deep-sleep.</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2258977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ESP8266</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sp>
        <p:nvSpPr>
          <p:cNvPr id="5" name="Rectangle 4"/>
          <p:cNvSpPr/>
          <p:nvPr/>
        </p:nvSpPr>
        <p:spPr>
          <a:xfrm>
            <a:off x="658160" y="4585800"/>
            <a:ext cx="3485249" cy="276999"/>
          </a:xfrm>
          <a:prstGeom prst="rect">
            <a:avLst/>
          </a:prstGeom>
        </p:spPr>
        <p:txBody>
          <a:bodyPr wrap="none">
            <a:spAutoFit/>
          </a:bodyPr>
          <a:lstStyle/>
          <a:p>
            <a:r>
              <a:rPr lang="en-US" sz="1200" dirty="0">
                <a:solidFill>
                  <a:schemeClr val="dk1"/>
                </a:solidFill>
                <a:latin typeface="Inria Sans Light"/>
                <a:ea typeface="Inria Sans Light"/>
                <a:cs typeface="Inria Sans Light"/>
              </a:rPr>
              <a:t>Table </a:t>
            </a:r>
            <a:r>
              <a:rPr lang="en-US" sz="1200" dirty="0" smtClean="0">
                <a:solidFill>
                  <a:schemeClr val="dk1"/>
                </a:solidFill>
                <a:latin typeface="Inria Sans Light"/>
                <a:ea typeface="Inria Sans Light"/>
                <a:cs typeface="Inria Sans Light"/>
              </a:rPr>
              <a:t>5: </a:t>
            </a:r>
            <a:r>
              <a:rPr lang="en-US" sz="1200" dirty="0">
                <a:solidFill>
                  <a:schemeClr val="dk1"/>
                </a:solidFill>
                <a:latin typeface="Inria Sans Light"/>
                <a:ea typeface="Inria Sans Light"/>
                <a:cs typeface="Inria Sans Light"/>
              </a:rPr>
              <a:t>comparison of sleep modes in </a:t>
            </a:r>
            <a:r>
              <a:rPr lang="en-US" sz="1200" dirty="0" smtClean="0">
                <a:solidFill>
                  <a:schemeClr val="dk1"/>
                </a:solidFill>
                <a:latin typeface="Inria Sans Light"/>
                <a:ea typeface="Inria Sans Light"/>
                <a:cs typeface="Inria Sans Light"/>
              </a:rPr>
              <a:t>ESP8266 [6]</a:t>
            </a:r>
            <a:endParaRPr lang="en-US" sz="1200" dirty="0">
              <a:solidFill>
                <a:schemeClr val="dk1"/>
              </a:solidFill>
              <a:latin typeface="Inria Sans Light"/>
              <a:ea typeface="Inria Sans Light"/>
              <a:cs typeface="Inria Sans Ligh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12" y="1360324"/>
            <a:ext cx="7866311" cy="3225476"/>
          </a:xfrm>
          <a:prstGeom prst="rect">
            <a:avLst/>
          </a:prstGeom>
        </p:spPr>
      </p:pic>
    </p:spTree>
    <p:extLst>
      <p:ext uri="{BB962C8B-B14F-4D97-AF65-F5344CB8AC3E}">
        <p14:creationId xmlns:p14="http://schemas.microsoft.com/office/powerpoint/2010/main" val="3937781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ESP8266 – Modem-Sleep</a:t>
            </a:r>
            <a:endParaRPr lang="en-US" dirty="0"/>
          </a:p>
        </p:txBody>
      </p:sp>
      <p:sp>
        <p:nvSpPr>
          <p:cNvPr id="3" name="Text Placeholder 2"/>
          <p:cNvSpPr>
            <a:spLocks noGrp="1"/>
          </p:cNvSpPr>
          <p:nvPr>
            <p:ph type="body" idx="1"/>
          </p:nvPr>
        </p:nvSpPr>
        <p:spPr>
          <a:xfrm>
            <a:off x="368870" y="1206806"/>
            <a:ext cx="8622605" cy="3936694"/>
          </a:xfrm>
        </p:spPr>
        <p:txBody>
          <a:bodyPr/>
          <a:lstStyle/>
          <a:p>
            <a:r>
              <a:rPr lang="en-US" sz="1800" dirty="0"/>
              <a:t>Modem-sleep mode is enabled only when ESP8266 connects to the router in station mode. ESP8266 stays connected to the router through the DTIM beacon mechanism</a:t>
            </a:r>
            <a:r>
              <a:rPr lang="en-US" sz="1800" dirty="0" smtClean="0"/>
              <a:t>.</a:t>
            </a:r>
          </a:p>
          <a:p>
            <a:pPr lvl="1">
              <a:buFont typeface="Wingdings" panose="05000000000000000000" pitchFamily="2" charset="2"/>
              <a:buChar char="Ø"/>
            </a:pPr>
            <a:r>
              <a:rPr lang="en-US" sz="1600" dirty="0"/>
              <a:t>The DTIM beacon interval of the router is usually 100ms to </a:t>
            </a:r>
            <a:r>
              <a:rPr lang="en-US" sz="1600" dirty="0" smtClean="0"/>
              <a:t>1000ms</a:t>
            </a:r>
            <a:endParaRPr lang="en-US" sz="1600" dirty="0"/>
          </a:p>
          <a:p>
            <a:pPr lvl="1">
              <a:buFont typeface="Wingdings" panose="05000000000000000000" pitchFamily="2" charset="2"/>
              <a:buChar char="Ø"/>
            </a:pPr>
            <a:endParaRPr lang="en-US" sz="1800" dirty="0" smtClean="0"/>
          </a:p>
          <a:p>
            <a:r>
              <a:rPr lang="en-US" sz="1800" dirty="0" smtClean="0"/>
              <a:t>In </a:t>
            </a:r>
            <a:r>
              <a:rPr lang="en-US" sz="1800" dirty="0"/>
              <a:t>Modem-sleep mode, ESP8266 will close the Wi-Fi module circuit between the two DTIM Beacon intervals in order to save power</a:t>
            </a:r>
            <a:r>
              <a:rPr lang="en-US" sz="1800" dirty="0" smtClean="0"/>
              <a:t>.</a:t>
            </a:r>
          </a:p>
          <a:p>
            <a:endParaRPr lang="en-US" sz="1800" dirty="0"/>
          </a:p>
          <a:p>
            <a:r>
              <a:rPr lang="en-US" sz="1800" dirty="0"/>
              <a:t>ESP8266 will be automatically woken up before the next Beacon arrival. The sleep time is decided by the DTIM Beacon interval time of the </a:t>
            </a:r>
            <a:r>
              <a:rPr lang="en-US" sz="1800" dirty="0" smtClean="0"/>
              <a:t>router</a:t>
            </a:r>
          </a:p>
          <a:p>
            <a:endParaRPr lang="en-US" sz="1800" dirty="0"/>
          </a:p>
          <a:p>
            <a:r>
              <a:rPr lang="en-US" sz="1800" dirty="0"/>
              <a:t>During sleep, ESP8266 can stay connected to the Wi-Fi and receive the interactive information from a mobile phone or server.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sp>
        <p:nvSpPr>
          <p:cNvPr id="5" name="Rectangle 4"/>
          <p:cNvSpPr/>
          <p:nvPr/>
        </p:nvSpPr>
        <p:spPr>
          <a:xfrm>
            <a:off x="0" y="4866501"/>
            <a:ext cx="1810111" cy="276999"/>
          </a:xfrm>
          <a:prstGeom prst="rect">
            <a:avLst/>
          </a:prstGeom>
        </p:spPr>
        <p:txBody>
          <a:bodyPr wrap="none">
            <a:spAutoFit/>
          </a:bodyPr>
          <a:lstStyle/>
          <a:p>
            <a:r>
              <a:rPr lang="en-US" sz="1200" dirty="0">
                <a:solidFill>
                  <a:schemeClr val="dk1"/>
                </a:solidFill>
                <a:latin typeface="Inria Sans Light"/>
                <a:ea typeface="Inria Sans Light"/>
                <a:cs typeface="Inria Sans Light"/>
              </a:rPr>
              <a:t>[6] esp8266ex Datasheet</a:t>
            </a:r>
          </a:p>
        </p:txBody>
      </p:sp>
    </p:spTree>
    <p:extLst>
      <p:ext uri="{BB962C8B-B14F-4D97-AF65-F5344CB8AC3E}">
        <p14:creationId xmlns:p14="http://schemas.microsoft.com/office/powerpoint/2010/main" val="464093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ESP8266 </a:t>
            </a:r>
            <a:r>
              <a:rPr lang="en-US" dirty="0" smtClean="0"/>
              <a:t>Modem-Sleep</a:t>
            </a:r>
            <a:endParaRPr lang="en-US" dirty="0"/>
          </a:p>
        </p:txBody>
      </p:sp>
      <p:sp>
        <p:nvSpPr>
          <p:cNvPr id="3" name="Text Placeholder 2"/>
          <p:cNvSpPr>
            <a:spLocks noGrp="1"/>
          </p:cNvSpPr>
          <p:nvPr>
            <p:ph type="body" idx="1"/>
          </p:nvPr>
        </p:nvSpPr>
        <p:spPr>
          <a:xfrm>
            <a:off x="785286" y="1359205"/>
            <a:ext cx="8206189" cy="3358267"/>
          </a:xfrm>
        </p:spPr>
        <p:txBody>
          <a:bodyPr/>
          <a:lstStyle/>
          <a:p>
            <a:r>
              <a:rPr lang="en-US" sz="2000" b="1" dirty="0" smtClean="0"/>
              <a:t>Interface:</a:t>
            </a:r>
          </a:p>
          <a:p>
            <a:pPr lvl="1">
              <a:buFont typeface="Wingdings" panose="05000000000000000000" pitchFamily="2" charset="2"/>
              <a:buChar char="Ø"/>
            </a:pPr>
            <a:r>
              <a:rPr lang="en-US" sz="1800" dirty="0"/>
              <a:t>Modem-sleep:</a:t>
            </a:r>
            <a:r>
              <a:rPr lang="en-US" sz="2000" dirty="0"/>
              <a:t/>
            </a:r>
            <a:br>
              <a:rPr lang="en-US" sz="2000" dirty="0"/>
            </a:br>
            <a:r>
              <a:rPr lang="en-US" sz="1600" dirty="0"/>
              <a:t>The system goes into Modem-sleep via the following interface</a:t>
            </a:r>
          </a:p>
          <a:p>
            <a:pPr lvl="2">
              <a:buFont typeface="Wingdings" panose="05000000000000000000" pitchFamily="2" charset="2"/>
              <a:buChar char="q"/>
            </a:pPr>
            <a:r>
              <a:rPr lang="en-US" sz="1600" dirty="0" err="1">
                <a:solidFill>
                  <a:srgbClr val="002060"/>
                </a:solidFill>
              </a:rPr>
              <a:t>wifi</a:t>
            </a:r>
            <a:r>
              <a:rPr lang="fa-IR" sz="1600" dirty="0">
                <a:solidFill>
                  <a:srgbClr val="002060"/>
                </a:solidFill>
              </a:rPr>
              <a:t>_</a:t>
            </a:r>
            <a:r>
              <a:rPr lang="en-US" sz="1600" dirty="0">
                <a:solidFill>
                  <a:srgbClr val="002060"/>
                </a:solidFill>
              </a:rPr>
              <a:t>set</a:t>
            </a:r>
            <a:r>
              <a:rPr lang="fa-IR" sz="1600" dirty="0">
                <a:solidFill>
                  <a:srgbClr val="002060"/>
                </a:solidFill>
              </a:rPr>
              <a:t>_</a:t>
            </a:r>
            <a:r>
              <a:rPr lang="en-US" sz="1600" dirty="0">
                <a:solidFill>
                  <a:srgbClr val="002060"/>
                </a:solidFill>
              </a:rPr>
              <a:t>sleep</a:t>
            </a:r>
            <a:r>
              <a:rPr lang="fa-IR" sz="1600" dirty="0">
                <a:solidFill>
                  <a:srgbClr val="002060"/>
                </a:solidFill>
              </a:rPr>
              <a:t>_</a:t>
            </a:r>
            <a:r>
              <a:rPr lang="en-US" sz="1600" dirty="0">
                <a:solidFill>
                  <a:srgbClr val="002060"/>
                </a:solidFill>
              </a:rPr>
              <a:t>type(MODEM</a:t>
            </a:r>
            <a:r>
              <a:rPr lang="fa-IR" sz="1600" dirty="0">
                <a:solidFill>
                  <a:srgbClr val="002060"/>
                </a:solidFill>
              </a:rPr>
              <a:t>_</a:t>
            </a:r>
            <a:r>
              <a:rPr lang="en-US" sz="1600" dirty="0">
                <a:solidFill>
                  <a:srgbClr val="002060"/>
                </a:solidFill>
              </a:rPr>
              <a:t>SLEEP</a:t>
            </a:r>
            <a:r>
              <a:rPr lang="fa-IR" sz="1600" dirty="0">
                <a:solidFill>
                  <a:srgbClr val="002060"/>
                </a:solidFill>
              </a:rPr>
              <a:t>_</a:t>
            </a:r>
            <a:r>
              <a:rPr lang="en-US" sz="1600" dirty="0">
                <a:solidFill>
                  <a:srgbClr val="002060"/>
                </a:solidFill>
              </a:rPr>
              <a:t>T)</a:t>
            </a:r>
          </a:p>
          <a:p>
            <a:pPr lvl="2">
              <a:buFont typeface="Wingdings" panose="05000000000000000000" pitchFamily="2" charset="2"/>
              <a:buChar char="q"/>
            </a:pPr>
            <a:r>
              <a:rPr lang="en-US" sz="1600" dirty="0"/>
              <a:t>In Modem-sleep, the system can be woken up automatically. Users don’t need to configure the </a:t>
            </a:r>
            <a:r>
              <a:rPr lang="en-US" sz="1600" dirty="0" smtClean="0"/>
              <a:t>interface.</a:t>
            </a:r>
          </a:p>
          <a:p>
            <a:r>
              <a:rPr lang="en-US" sz="2000" b="1" dirty="0" smtClean="0"/>
              <a:t>Application</a:t>
            </a:r>
            <a:r>
              <a:rPr lang="en-US" sz="2000" b="1" dirty="0"/>
              <a:t>:</a:t>
            </a:r>
            <a:r>
              <a:rPr lang="en-US" dirty="0"/>
              <a:t/>
            </a:r>
            <a:br>
              <a:rPr lang="en-US" dirty="0"/>
            </a:br>
            <a:r>
              <a:rPr lang="en-US" sz="1800" dirty="0"/>
              <a:t>Modem-sleep is generally used in the applications that need the CPU powered on. An example of the applications is Pulse Width Modulation (PWM) light that needs real-time CPU control.</a:t>
            </a:r>
            <a:endParaRPr lang="en-US" sz="1800" dirty="0" smtClean="0"/>
          </a:p>
          <a:p>
            <a:pPr marL="571500" lvl="1" indent="0">
              <a:buNone/>
            </a:pPr>
            <a:r>
              <a:rPr lang="en-US" sz="2000" dirty="0" smtClean="0"/>
              <a:t/>
            </a:r>
            <a:br>
              <a:rPr lang="en-US" sz="2000" dirty="0" smtClean="0"/>
            </a:br>
            <a:endParaRPr lang="en-US" sz="1800" dirty="0" smtClean="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sp>
        <p:nvSpPr>
          <p:cNvPr id="5" name="Rectangle 4"/>
          <p:cNvSpPr/>
          <p:nvPr/>
        </p:nvSpPr>
        <p:spPr>
          <a:xfrm>
            <a:off x="0" y="4852600"/>
            <a:ext cx="1810111" cy="276999"/>
          </a:xfrm>
          <a:prstGeom prst="rect">
            <a:avLst/>
          </a:prstGeom>
        </p:spPr>
        <p:txBody>
          <a:bodyPr wrap="none">
            <a:spAutoFit/>
          </a:bodyPr>
          <a:lstStyle/>
          <a:p>
            <a:r>
              <a:rPr lang="en-US" sz="1200" dirty="0">
                <a:solidFill>
                  <a:schemeClr val="dk1"/>
                </a:solidFill>
                <a:latin typeface="Inria Sans Light"/>
                <a:ea typeface="Inria Sans Light"/>
                <a:cs typeface="Inria Sans Light"/>
              </a:rPr>
              <a:t>[6] esp8266ex Datasheet</a:t>
            </a:r>
          </a:p>
        </p:txBody>
      </p:sp>
    </p:spTree>
    <p:extLst>
      <p:ext uri="{BB962C8B-B14F-4D97-AF65-F5344CB8AC3E}">
        <p14:creationId xmlns:p14="http://schemas.microsoft.com/office/powerpoint/2010/main" val="226689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ESP8266 </a:t>
            </a:r>
            <a:r>
              <a:rPr lang="en-US" dirty="0" smtClean="0"/>
              <a:t>Light-Sleep</a:t>
            </a:r>
            <a:endParaRPr lang="en-US" dirty="0"/>
          </a:p>
        </p:txBody>
      </p:sp>
      <p:sp>
        <p:nvSpPr>
          <p:cNvPr id="3" name="Text Placeholder 2"/>
          <p:cNvSpPr>
            <a:spLocks noGrp="1"/>
          </p:cNvSpPr>
          <p:nvPr>
            <p:ph type="body" idx="1"/>
          </p:nvPr>
        </p:nvSpPr>
        <p:spPr>
          <a:xfrm>
            <a:off x="716014" y="1326240"/>
            <a:ext cx="8275461" cy="3508996"/>
          </a:xfrm>
        </p:spPr>
        <p:txBody>
          <a:bodyPr/>
          <a:lstStyle/>
          <a:p>
            <a:r>
              <a:rPr lang="en-US" sz="1800" dirty="0"/>
              <a:t>The working mode of Light-sleep is similar to that of Modem-sleep. The difference is that, during Light-sleep mode, except from Wi-Fi circuit, ESP8266 also powers off clock and suspends internal CPU, resulting in less power than in Modem-sleep mode</a:t>
            </a:r>
            <a:r>
              <a:rPr lang="en-US" sz="1800" dirty="0" smtClean="0"/>
              <a:t>.</a:t>
            </a:r>
          </a:p>
          <a:p>
            <a:endParaRPr lang="en-US" sz="2000" dirty="0" smtClean="0"/>
          </a:p>
          <a:p>
            <a:r>
              <a:rPr lang="en-US" sz="2000" b="1" dirty="0"/>
              <a:t>Interface:</a:t>
            </a:r>
          </a:p>
          <a:p>
            <a:pPr lvl="1">
              <a:buFont typeface="Wingdings" panose="05000000000000000000" pitchFamily="2" charset="2"/>
              <a:buChar char="Ø"/>
            </a:pPr>
            <a:r>
              <a:rPr lang="en-US" sz="1800" dirty="0" smtClean="0"/>
              <a:t>Light-sleep</a:t>
            </a:r>
            <a:r>
              <a:rPr lang="en-US" sz="1800" dirty="0"/>
              <a:t>:</a:t>
            </a:r>
            <a:r>
              <a:rPr lang="en-US" sz="2000" dirty="0"/>
              <a:t/>
            </a:r>
            <a:br>
              <a:rPr lang="en-US" sz="2000" dirty="0"/>
            </a:br>
            <a:r>
              <a:rPr lang="en-US" sz="1600" dirty="0"/>
              <a:t>The system goes into Light-sleep</a:t>
            </a:r>
            <a:r>
              <a:rPr lang="en-US" sz="1600" dirty="0" smtClean="0"/>
              <a:t> </a:t>
            </a:r>
            <a:r>
              <a:rPr lang="en-US" sz="1600" dirty="0"/>
              <a:t>via the following interface</a:t>
            </a:r>
          </a:p>
          <a:p>
            <a:pPr lvl="2">
              <a:buFont typeface="Wingdings" panose="05000000000000000000" pitchFamily="2" charset="2"/>
              <a:buChar char="q"/>
            </a:pPr>
            <a:r>
              <a:rPr lang="en-US" sz="1600" dirty="0" err="1">
                <a:solidFill>
                  <a:srgbClr val="002060"/>
                </a:solidFill>
              </a:rPr>
              <a:t>wifi</a:t>
            </a:r>
            <a:r>
              <a:rPr lang="fa-IR" sz="1600" dirty="0">
                <a:solidFill>
                  <a:srgbClr val="002060"/>
                </a:solidFill>
              </a:rPr>
              <a:t>_</a:t>
            </a:r>
            <a:r>
              <a:rPr lang="en-US" sz="1600" dirty="0">
                <a:solidFill>
                  <a:srgbClr val="002060"/>
                </a:solidFill>
              </a:rPr>
              <a:t>set</a:t>
            </a:r>
            <a:r>
              <a:rPr lang="fa-IR" sz="1600" dirty="0">
                <a:solidFill>
                  <a:srgbClr val="002060"/>
                </a:solidFill>
              </a:rPr>
              <a:t>_</a:t>
            </a:r>
            <a:r>
              <a:rPr lang="en-US" sz="1600" dirty="0">
                <a:solidFill>
                  <a:srgbClr val="002060"/>
                </a:solidFill>
              </a:rPr>
              <a:t>sleep</a:t>
            </a:r>
            <a:r>
              <a:rPr lang="fa-IR" sz="1600" dirty="0">
                <a:solidFill>
                  <a:srgbClr val="002060"/>
                </a:solidFill>
              </a:rPr>
              <a:t>_</a:t>
            </a:r>
            <a:r>
              <a:rPr lang="en-US" sz="1600" dirty="0" smtClean="0">
                <a:solidFill>
                  <a:srgbClr val="002060"/>
                </a:solidFill>
              </a:rPr>
              <a:t>type(LIGHT</a:t>
            </a:r>
            <a:r>
              <a:rPr lang="fa-IR" sz="1600" dirty="0" smtClean="0">
                <a:solidFill>
                  <a:srgbClr val="002060"/>
                </a:solidFill>
              </a:rPr>
              <a:t>_</a:t>
            </a:r>
            <a:r>
              <a:rPr lang="en-US" sz="1600" dirty="0">
                <a:solidFill>
                  <a:srgbClr val="002060"/>
                </a:solidFill>
              </a:rPr>
              <a:t>SLEEP</a:t>
            </a:r>
            <a:r>
              <a:rPr lang="fa-IR" sz="1600" dirty="0">
                <a:solidFill>
                  <a:srgbClr val="002060"/>
                </a:solidFill>
              </a:rPr>
              <a:t>_</a:t>
            </a:r>
            <a:r>
              <a:rPr lang="en-US" sz="1600" dirty="0">
                <a:solidFill>
                  <a:srgbClr val="002060"/>
                </a:solidFill>
              </a:rPr>
              <a:t>T)</a:t>
            </a:r>
          </a:p>
          <a:p>
            <a:pPr lvl="2">
              <a:buFont typeface="Wingdings" panose="05000000000000000000" pitchFamily="2" charset="2"/>
              <a:buChar char="q"/>
            </a:pPr>
            <a:r>
              <a:rPr lang="en-US" sz="1600" dirty="0"/>
              <a:t>ESP8266 automatically enters Light-sleep mode when connected to Wi-Fi with the CPU idle.</a:t>
            </a:r>
            <a:endParaRPr lang="en-US" sz="18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sp>
        <p:nvSpPr>
          <p:cNvPr id="5" name="Rectangle 4"/>
          <p:cNvSpPr/>
          <p:nvPr/>
        </p:nvSpPr>
        <p:spPr>
          <a:xfrm>
            <a:off x="0" y="4866501"/>
            <a:ext cx="1810111" cy="276999"/>
          </a:xfrm>
          <a:prstGeom prst="rect">
            <a:avLst/>
          </a:prstGeom>
        </p:spPr>
        <p:txBody>
          <a:bodyPr wrap="none">
            <a:spAutoFit/>
          </a:bodyPr>
          <a:lstStyle/>
          <a:p>
            <a:r>
              <a:rPr lang="en-US" sz="1200" dirty="0">
                <a:solidFill>
                  <a:schemeClr val="dk1"/>
                </a:solidFill>
                <a:latin typeface="Inria Sans Light"/>
                <a:ea typeface="Inria Sans Light"/>
                <a:cs typeface="Inria Sans Light"/>
              </a:rPr>
              <a:t>[6] esp8266ex Datasheet</a:t>
            </a:r>
          </a:p>
        </p:txBody>
      </p:sp>
    </p:spTree>
    <p:extLst>
      <p:ext uri="{BB962C8B-B14F-4D97-AF65-F5344CB8AC3E}">
        <p14:creationId xmlns:p14="http://schemas.microsoft.com/office/powerpoint/2010/main" val="1622118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ESP8266 Light-Sleep</a:t>
            </a:r>
          </a:p>
        </p:txBody>
      </p:sp>
      <p:sp>
        <p:nvSpPr>
          <p:cNvPr id="3" name="Text Placeholder 2"/>
          <p:cNvSpPr>
            <a:spLocks noGrp="1"/>
          </p:cNvSpPr>
          <p:nvPr>
            <p:ph type="body" idx="1"/>
          </p:nvPr>
        </p:nvSpPr>
        <p:spPr>
          <a:xfrm>
            <a:off x="235314" y="1319312"/>
            <a:ext cx="8756161" cy="3033900"/>
          </a:xfrm>
        </p:spPr>
        <p:txBody>
          <a:bodyPr/>
          <a:lstStyle/>
          <a:p>
            <a:r>
              <a:rPr lang="en-US" sz="2000" b="1" dirty="0"/>
              <a:t>External Wake-up :</a:t>
            </a:r>
          </a:p>
          <a:p>
            <a:pPr lvl="1">
              <a:buFont typeface="Wingdings" panose="05000000000000000000" pitchFamily="2" charset="2"/>
              <a:buChar char="Ø"/>
            </a:pPr>
            <a:r>
              <a:rPr lang="en-US" sz="1600" dirty="0" smtClean="0"/>
              <a:t>During Light-sleep, the CPU is suspended and will not respond to the signals and interrupts from the peripheral hardware interfaces. Therefore, ESP8266 needs to be woken up via external GPIO. The waking process is less than 3 </a:t>
            </a:r>
            <a:r>
              <a:rPr lang="en-US" sz="1600" dirty="0" err="1" smtClean="0"/>
              <a:t>ms</a:t>
            </a:r>
            <a:r>
              <a:rPr lang="en-US" sz="2000" dirty="0" smtClean="0"/>
              <a:t/>
            </a:r>
            <a:br>
              <a:rPr lang="en-US" sz="2000" dirty="0" smtClean="0"/>
            </a:br>
            <a:r>
              <a:rPr lang="en-US" sz="1600" dirty="0" smtClean="0"/>
              <a:t>The GPIO wake-up function can only be enabled by level triggers. The interface is as follows.</a:t>
            </a:r>
          </a:p>
          <a:p>
            <a:pPr lvl="2">
              <a:buFont typeface="Wingdings" panose="05000000000000000000" pitchFamily="2" charset="2"/>
              <a:buChar char="q"/>
            </a:pPr>
            <a:r>
              <a:rPr lang="en-US" sz="1600" dirty="0" smtClean="0">
                <a:solidFill>
                  <a:srgbClr val="002060"/>
                </a:solidFill>
              </a:rPr>
              <a:t>void </a:t>
            </a:r>
            <a:r>
              <a:rPr lang="en-US" sz="1600" dirty="0" err="1" smtClean="0">
                <a:solidFill>
                  <a:srgbClr val="002060"/>
                </a:solidFill>
              </a:rPr>
              <a:t>gpio</a:t>
            </a:r>
            <a:r>
              <a:rPr lang="fa-IR" sz="1600" dirty="0" smtClean="0">
                <a:solidFill>
                  <a:srgbClr val="002060"/>
                </a:solidFill>
              </a:rPr>
              <a:t>_</a:t>
            </a:r>
            <a:r>
              <a:rPr lang="en-US" sz="1600" dirty="0" smtClean="0">
                <a:solidFill>
                  <a:srgbClr val="002060"/>
                </a:solidFill>
              </a:rPr>
              <a:t>pin</a:t>
            </a:r>
            <a:r>
              <a:rPr lang="fa-IR" sz="1600" dirty="0" smtClean="0">
                <a:solidFill>
                  <a:srgbClr val="002060"/>
                </a:solidFill>
              </a:rPr>
              <a:t>_</a:t>
            </a:r>
            <a:r>
              <a:rPr lang="en-US" sz="1600" dirty="0" smtClean="0">
                <a:solidFill>
                  <a:srgbClr val="002060"/>
                </a:solidFill>
              </a:rPr>
              <a:t>wakeup</a:t>
            </a:r>
            <a:r>
              <a:rPr lang="fa-IR" sz="1600" dirty="0" smtClean="0">
                <a:solidFill>
                  <a:srgbClr val="002060"/>
                </a:solidFill>
              </a:rPr>
              <a:t>_</a:t>
            </a:r>
            <a:r>
              <a:rPr lang="en-US" sz="1600" dirty="0" smtClean="0">
                <a:solidFill>
                  <a:srgbClr val="002060"/>
                </a:solidFill>
              </a:rPr>
              <a:t>enable(uint32 </a:t>
            </a:r>
            <a:r>
              <a:rPr lang="en-US" sz="1600" dirty="0" err="1" smtClean="0">
                <a:solidFill>
                  <a:srgbClr val="002060"/>
                </a:solidFill>
              </a:rPr>
              <a:t>i</a:t>
            </a:r>
            <a:r>
              <a:rPr lang="en-US" sz="1600" dirty="0" smtClean="0">
                <a:solidFill>
                  <a:srgbClr val="002060"/>
                </a:solidFill>
              </a:rPr>
              <a:t>, GPIO</a:t>
            </a:r>
            <a:r>
              <a:rPr lang="fa-IR" sz="1600" dirty="0" smtClean="0">
                <a:solidFill>
                  <a:srgbClr val="002060"/>
                </a:solidFill>
              </a:rPr>
              <a:t>_</a:t>
            </a:r>
            <a:r>
              <a:rPr lang="en-US" sz="1600" dirty="0" smtClean="0">
                <a:solidFill>
                  <a:srgbClr val="002060"/>
                </a:solidFill>
              </a:rPr>
              <a:t>INT</a:t>
            </a:r>
            <a:r>
              <a:rPr lang="fa-IR" sz="1600" dirty="0" smtClean="0">
                <a:solidFill>
                  <a:srgbClr val="002060"/>
                </a:solidFill>
              </a:rPr>
              <a:t>_</a:t>
            </a:r>
            <a:r>
              <a:rPr lang="en-US" sz="1600" dirty="0" smtClean="0">
                <a:solidFill>
                  <a:srgbClr val="002060"/>
                </a:solidFill>
              </a:rPr>
              <a:t>TYPE </a:t>
            </a:r>
            <a:r>
              <a:rPr lang="en-US" sz="1600" dirty="0" err="1" smtClean="0">
                <a:solidFill>
                  <a:srgbClr val="002060"/>
                </a:solidFill>
              </a:rPr>
              <a:t>intr</a:t>
            </a:r>
            <a:r>
              <a:rPr lang="fa-IR" sz="1600" dirty="0" smtClean="0">
                <a:solidFill>
                  <a:srgbClr val="002060"/>
                </a:solidFill>
              </a:rPr>
              <a:t>_</a:t>
            </a:r>
            <a:r>
              <a:rPr lang="en-US" sz="1600" dirty="0" smtClean="0">
                <a:solidFill>
                  <a:srgbClr val="002060"/>
                </a:solidFill>
              </a:rPr>
              <a:t>state);</a:t>
            </a:r>
            <a:endParaRPr lang="fa-IR" sz="1600" dirty="0" smtClean="0">
              <a:solidFill>
                <a:srgbClr val="002060"/>
              </a:solidFill>
            </a:endParaRPr>
          </a:p>
          <a:p>
            <a:pPr lvl="2">
              <a:buFont typeface="Wingdings" panose="05000000000000000000" pitchFamily="2" charset="2"/>
              <a:buChar char="q"/>
            </a:pPr>
            <a:r>
              <a:rPr lang="en-US" sz="1600" dirty="0"/>
              <a:t>GPIO16 cannot be used for wake-ups.</a:t>
            </a:r>
            <a:endParaRPr lang="fa-IR" sz="1600" dirty="0" smtClean="0">
              <a:solidFill>
                <a:srgbClr val="002060"/>
              </a:solidFill>
            </a:endParaRPr>
          </a:p>
          <a:p>
            <a:pPr lvl="2">
              <a:buFont typeface="Wingdings" panose="05000000000000000000" pitchFamily="2" charset="2"/>
              <a:buChar char="q"/>
            </a:pPr>
            <a:endParaRPr lang="fa-IR" sz="1600" dirty="0">
              <a:solidFill>
                <a:srgbClr val="002060"/>
              </a:solidFill>
            </a:endParaRPr>
          </a:p>
          <a:p>
            <a:pPr lvl="2">
              <a:buFont typeface="Wingdings" panose="05000000000000000000" pitchFamily="2" charset="2"/>
              <a:buChar char="q"/>
            </a:pPr>
            <a:endParaRPr lang="fa-IR" sz="1600" dirty="0" smtClean="0">
              <a:solidFill>
                <a:srgbClr val="002060"/>
              </a:solidFill>
            </a:endParaRPr>
          </a:p>
          <a:p>
            <a:pPr lvl="2">
              <a:buFont typeface="Wingdings" panose="05000000000000000000" pitchFamily="2" charset="2"/>
              <a:buChar char="q"/>
            </a:pPr>
            <a:endParaRPr lang="fa-IR" sz="1600" dirty="0">
              <a:solidFill>
                <a:srgbClr val="002060"/>
              </a:solidFill>
            </a:endParaRPr>
          </a:p>
          <a:p>
            <a:pPr lvl="2">
              <a:buFont typeface="Wingdings" panose="05000000000000000000" pitchFamily="2" charset="2"/>
              <a:buChar char="q"/>
            </a:pPr>
            <a:endParaRPr lang="fa-IR" sz="1600" dirty="0" smtClean="0">
              <a:solidFill>
                <a:srgbClr val="002060"/>
              </a:solidFill>
            </a:endParaRPr>
          </a:p>
          <a:p>
            <a:pPr lvl="2">
              <a:buFont typeface="Wingdings" panose="05000000000000000000" pitchFamily="2" charset="2"/>
              <a:buChar char="q"/>
            </a:pPr>
            <a:endParaRPr lang="fa-IR" sz="1600" dirty="0">
              <a:solidFill>
                <a:srgbClr val="002060"/>
              </a:solidFill>
            </a:endParaRPr>
          </a:p>
          <a:p>
            <a:pPr lvl="2">
              <a:buFont typeface="Wingdings" panose="05000000000000000000" pitchFamily="2" charset="2"/>
              <a:buChar char="q"/>
            </a:pPr>
            <a:endParaRPr lang="en-US" sz="1600" dirty="0"/>
          </a:p>
          <a:p>
            <a:pPr lvl="3">
              <a:buFont typeface="Wingdings" panose="05000000000000000000" pitchFamily="2" charset="2"/>
              <a:buChar char="v"/>
            </a:pPr>
            <a:endParaRPr lang="en-US" sz="1600" dirty="0"/>
          </a:p>
          <a:p>
            <a:pPr lvl="3">
              <a:buFont typeface="Wingdings" panose="05000000000000000000" pitchFamily="2" charset="2"/>
              <a:buChar char="v"/>
            </a:pPr>
            <a:endParaRPr lang="en-US" sz="1600" dirty="0">
              <a:solidFill>
                <a:srgbClr val="002060"/>
              </a:solidFill>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a:p>
        </p:txBody>
      </p:sp>
      <p:graphicFrame>
        <p:nvGraphicFramePr>
          <p:cNvPr id="6" name="Table 5"/>
          <p:cNvGraphicFramePr>
            <a:graphicFrameLocks noGrp="1"/>
          </p:cNvGraphicFramePr>
          <p:nvPr>
            <p:extLst>
              <p:ext uri="{D42A27DB-BD31-4B8C-83A1-F6EECF244321}">
                <p14:modId xmlns:p14="http://schemas.microsoft.com/office/powerpoint/2010/main" val="604757624"/>
              </p:ext>
            </p:extLst>
          </p:nvPr>
        </p:nvGraphicFramePr>
        <p:xfrm>
          <a:off x="1256341" y="3372226"/>
          <a:ext cx="5922818" cy="1097280"/>
        </p:xfrm>
        <a:graphic>
          <a:graphicData uri="http://schemas.openxmlformats.org/drawingml/2006/table">
            <a:tbl>
              <a:tblPr firstRow="1" bandRow="1">
                <a:tableStyleId>{638B1855-1B75-4FBE-930C-398BA8C253C6}</a:tableStyleId>
              </a:tblPr>
              <a:tblGrid>
                <a:gridCol w="2961409">
                  <a:extLst>
                    <a:ext uri="{9D8B030D-6E8A-4147-A177-3AD203B41FA5}">
                      <a16:colId xmlns:a16="http://schemas.microsoft.com/office/drawing/2014/main" val="3954497618"/>
                    </a:ext>
                  </a:extLst>
                </a:gridCol>
                <a:gridCol w="2961409">
                  <a:extLst>
                    <a:ext uri="{9D8B030D-6E8A-4147-A177-3AD203B41FA5}">
                      <a16:colId xmlns:a16="http://schemas.microsoft.com/office/drawing/2014/main" val="1597798893"/>
                    </a:ext>
                  </a:extLst>
                </a:gridCol>
              </a:tblGrid>
              <a:tr h="404705">
                <a:tc>
                  <a:txBody>
                    <a:bodyPr/>
                    <a:lstStyle/>
                    <a:p>
                      <a:pPr algn="l"/>
                      <a:r>
                        <a:rPr lang="en-US" sz="1200" b="0" dirty="0" smtClean="0"/>
                        <a:t>Uint32 </a:t>
                      </a:r>
                      <a:r>
                        <a:rPr lang="en-US" sz="1200" b="0" dirty="0" err="1" smtClean="0"/>
                        <a:t>i</a:t>
                      </a:r>
                      <a:endParaRPr lang="en-US" sz="1200" b="0" dirty="0"/>
                    </a:p>
                  </a:txBody>
                  <a:tcPr/>
                </a:tc>
                <a:tc>
                  <a:txBody>
                    <a:bodyPr/>
                    <a:lstStyle/>
                    <a:p>
                      <a:pPr algn="l"/>
                      <a:r>
                        <a:rPr lang="en-US" sz="1200" b="0" dirty="0" smtClean="0"/>
                        <a:t>The IO serial number of the wake-up function</a:t>
                      </a:r>
                      <a:endParaRPr lang="en-US" sz="1200" b="0" dirty="0"/>
                    </a:p>
                  </a:txBody>
                  <a:tcPr/>
                </a:tc>
                <a:extLst>
                  <a:ext uri="{0D108BD9-81ED-4DB2-BD59-A6C34878D82A}">
                    <a16:rowId xmlns:a16="http://schemas.microsoft.com/office/drawing/2014/main" val="481684461"/>
                  </a:ext>
                </a:extLst>
              </a:tr>
              <a:tr h="571348">
                <a:tc>
                  <a:txBody>
                    <a:bodyPr/>
                    <a:lstStyle/>
                    <a:p>
                      <a:pPr algn="l"/>
                      <a:r>
                        <a:rPr lang="en-US" sz="1200" dirty="0" smtClean="0"/>
                        <a:t>GPIO_INT_TYPE</a:t>
                      </a:r>
                    </a:p>
                    <a:p>
                      <a:pPr algn="l"/>
                      <a:r>
                        <a:rPr lang="en-US" sz="1200" dirty="0" err="1" smtClean="0"/>
                        <a:t>Intr</a:t>
                      </a:r>
                      <a:r>
                        <a:rPr lang="en-US" sz="1200" baseline="0" dirty="0" err="1" smtClean="0"/>
                        <a:t>_state</a:t>
                      </a:r>
                      <a:endParaRPr lang="en-US" sz="1200" dirty="0"/>
                    </a:p>
                  </a:txBody>
                  <a:tcPr/>
                </a:tc>
                <a:tc>
                  <a:txBody>
                    <a:bodyPr/>
                    <a:lstStyle/>
                    <a:p>
                      <a:pPr algn="l"/>
                      <a:r>
                        <a:rPr lang="en-US" sz="1200" dirty="0" smtClean="0"/>
                        <a:t>The trigger mode of wake-up</a:t>
                      </a:r>
                    </a:p>
                    <a:p>
                      <a:pPr marL="285750" indent="-285750" algn="l">
                        <a:buFont typeface="Arial" panose="020B0604020202020204" pitchFamily="34" charset="0"/>
                        <a:buChar char="•"/>
                      </a:pPr>
                      <a:r>
                        <a:rPr lang="en-US" sz="1200" dirty="0" smtClean="0"/>
                        <a:t>GPIO_PIN_INTR_LOLEVEL</a:t>
                      </a:r>
                    </a:p>
                    <a:p>
                      <a:pPr marL="285750" indent="-285750" algn="l">
                        <a:buFont typeface="Arial" panose="020B0604020202020204" pitchFamily="34" charset="0"/>
                        <a:buChar char="•"/>
                      </a:pPr>
                      <a:r>
                        <a:rPr lang="en-US" sz="1200" dirty="0" smtClean="0"/>
                        <a:t>GPIO_PIN_INTR_HILEVEL</a:t>
                      </a:r>
                      <a:endParaRPr lang="en-US" sz="1200" dirty="0"/>
                    </a:p>
                  </a:txBody>
                  <a:tcPr/>
                </a:tc>
                <a:extLst>
                  <a:ext uri="{0D108BD9-81ED-4DB2-BD59-A6C34878D82A}">
                    <a16:rowId xmlns:a16="http://schemas.microsoft.com/office/drawing/2014/main" val="2792493905"/>
                  </a:ext>
                </a:extLst>
              </a:tr>
            </a:tbl>
          </a:graphicData>
        </a:graphic>
      </p:graphicFrame>
      <p:sp>
        <p:nvSpPr>
          <p:cNvPr id="7" name="TextBox 6"/>
          <p:cNvSpPr txBox="1"/>
          <p:nvPr/>
        </p:nvSpPr>
        <p:spPr>
          <a:xfrm>
            <a:off x="1182945" y="4456418"/>
            <a:ext cx="3034805" cy="276999"/>
          </a:xfrm>
          <a:prstGeom prst="rect">
            <a:avLst/>
          </a:prstGeom>
          <a:noFill/>
        </p:spPr>
        <p:txBody>
          <a:bodyPr wrap="none" rtlCol="0">
            <a:spAutoFit/>
          </a:bodyPr>
          <a:lstStyle/>
          <a:p>
            <a:r>
              <a:rPr lang="en-US" sz="1200" dirty="0" smtClean="0">
                <a:solidFill>
                  <a:schemeClr val="dk1"/>
                </a:solidFill>
                <a:latin typeface="Inria Sans Light"/>
                <a:ea typeface="Inria Sans Light"/>
                <a:cs typeface="Inria Sans Light"/>
                <a:sym typeface="Inria Sans Light"/>
              </a:rPr>
              <a:t>Table6: </a:t>
            </a:r>
            <a:r>
              <a:rPr lang="en-US" sz="1200" dirty="0">
                <a:solidFill>
                  <a:schemeClr val="dk1"/>
                </a:solidFill>
                <a:latin typeface="Inria Sans Light"/>
                <a:ea typeface="Inria Sans Light"/>
                <a:cs typeface="Inria Sans Light"/>
                <a:sym typeface="Inria Sans Light"/>
              </a:rPr>
              <a:t>external wake-up function </a:t>
            </a:r>
            <a:r>
              <a:rPr lang="en-US" sz="1200" dirty="0" smtClean="0">
                <a:solidFill>
                  <a:schemeClr val="dk1"/>
                </a:solidFill>
                <a:latin typeface="Inria Sans Light"/>
                <a:ea typeface="Inria Sans Light"/>
                <a:cs typeface="Inria Sans Light"/>
                <a:sym typeface="Inria Sans Light"/>
              </a:rPr>
              <a:t>inputs[6]</a:t>
            </a:r>
            <a:endParaRPr lang="en-US" sz="1200" dirty="0">
              <a:solidFill>
                <a:schemeClr val="dk1"/>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3014784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ESP8266 Light-Sleep</a:t>
            </a:r>
          </a:p>
        </p:txBody>
      </p:sp>
      <p:sp>
        <p:nvSpPr>
          <p:cNvPr id="3" name="Text Placeholder 2"/>
          <p:cNvSpPr>
            <a:spLocks noGrp="1"/>
          </p:cNvSpPr>
          <p:nvPr>
            <p:ph type="body" idx="1"/>
          </p:nvPr>
        </p:nvSpPr>
        <p:spPr>
          <a:xfrm>
            <a:off x="278456" y="1256966"/>
            <a:ext cx="8587188" cy="3033900"/>
          </a:xfrm>
        </p:spPr>
        <p:txBody>
          <a:bodyPr/>
          <a:lstStyle/>
          <a:p>
            <a:r>
              <a:rPr lang="en-US" sz="1800" b="1" dirty="0" smtClean="0"/>
              <a:t>Application:</a:t>
            </a:r>
            <a:r>
              <a:rPr lang="en-US" sz="1600" dirty="0" smtClean="0"/>
              <a:t/>
            </a:r>
            <a:br>
              <a:rPr lang="en-US" sz="1600" dirty="0" smtClean="0"/>
            </a:br>
            <a:r>
              <a:rPr lang="en-US" sz="1600" dirty="0" smtClean="0"/>
              <a:t>Light-sleep </a:t>
            </a:r>
            <a:r>
              <a:rPr lang="en-US" sz="1600" dirty="0"/>
              <a:t>mode can be used in the scenarios where the applications need to stay connected to the router and can respond to the sending data from the router in real time. The CPU can be idle before receiving commands. An example is the Wi-Fi switch whose CPU is idle for most of the time and only performs GPIO operations until receiving the control commands</a:t>
            </a:r>
            <a:r>
              <a:rPr lang="en-US" sz="1600" dirty="0" smtClean="0"/>
              <a:t>.[7]</a:t>
            </a:r>
            <a:endParaRPr lang="en-US" sz="1600" dirty="0"/>
          </a:p>
          <a:p>
            <a:r>
              <a:rPr lang="en-US" sz="1800" b="1" dirty="0"/>
              <a:t>Note: </a:t>
            </a:r>
            <a:r>
              <a:rPr lang="en-US" sz="1600" dirty="0" smtClean="0"/>
              <a:t/>
            </a:r>
            <a:br>
              <a:rPr lang="en-US" sz="1600" dirty="0" smtClean="0"/>
            </a:br>
            <a:r>
              <a:rPr lang="en-US" sz="1600" dirty="0" smtClean="0"/>
              <a:t>If </a:t>
            </a:r>
            <a:r>
              <a:rPr lang="en-US" sz="1600" dirty="0"/>
              <a:t>a task interval is shorter than the DTIM beacon interval, the system cannot go into Light-sleep mode, as the figure below shows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94791" y1="23607" x2="94977" y2="34218"/>
                        <a14:foregroundMark x1="55070" y1="24138" x2="55163" y2="36074"/>
                        <a14:foregroundMark x1="25581" y1="22812" x2="25860" y2="33952"/>
                        <a14:foregroundMark x1="15814" y1="23607" x2="16000" y2="33156"/>
                        <a14:foregroundMark x1="6233" y1="23077" x2="6233" y2="32626"/>
                        <a14:foregroundMark x1="9488" y1="10610" x2="9674" y2="24138"/>
                        <a14:foregroundMark x1="30140" y1="10610" x2="30140" y2="24934"/>
                        <a14:foregroundMark x1="50605" y1="10345" x2="50698" y2="26260"/>
                        <a14:foregroundMark x1="71256" y1="11141" x2="71256" y2="22812"/>
                        <a14:foregroundMark x1="91814" y1="11936" x2="91721" y2="28382"/>
                        <a14:foregroundMark x1="39535" y1="38196" x2="41953" y2="38196"/>
                        <a14:foregroundMark x1="7907" y1="37666" x2="11814" y2="37931"/>
                        <a14:foregroundMark x1="16093" y1="37931" x2="29209" y2="38196"/>
                        <a14:foregroundMark x1="30884" y1="57029" x2="30977" y2="71618"/>
                        <a14:backgroundMark x1="36279" y1="57825" x2="42605" y2="57825"/>
                        <a14:backgroundMark x1="4930" y1="87268" x2="12279" y2="90716"/>
                        <a14:backgroundMark x1="50512" y1="54377" x2="50698" y2="64191"/>
                        <a14:backgroundMark x1="30419" y1="54907" x2="30140" y2="65517"/>
                        <a14:backgroundMark x1="9395" y1="53581" x2="9674" y2="66844"/>
                      </a14:backgroundRemoval>
                    </a14:imgEffect>
                  </a14:imgLayer>
                </a14:imgProps>
              </a:ext>
              <a:ext uri="{28A0092B-C50C-407E-A947-70E740481C1C}">
                <a14:useLocalDpi xmlns:a14="http://schemas.microsoft.com/office/drawing/2010/main" val="0"/>
              </a:ext>
            </a:extLst>
          </a:blip>
          <a:stretch>
            <a:fillRect/>
          </a:stretch>
        </p:blipFill>
        <p:spPr>
          <a:xfrm>
            <a:off x="1011432" y="3430418"/>
            <a:ext cx="7218218" cy="1527464"/>
          </a:xfrm>
          <a:prstGeom prst="rect">
            <a:avLst/>
          </a:prstGeom>
        </p:spPr>
      </p:pic>
      <p:sp>
        <p:nvSpPr>
          <p:cNvPr id="6" name="TextBox 5"/>
          <p:cNvSpPr txBox="1"/>
          <p:nvPr/>
        </p:nvSpPr>
        <p:spPr>
          <a:xfrm>
            <a:off x="1220275" y="3516590"/>
            <a:ext cx="497252" cy="261610"/>
          </a:xfrm>
          <a:prstGeom prst="rect">
            <a:avLst/>
          </a:prstGeom>
          <a:noFill/>
        </p:spPr>
        <p:txBody>
          <a:bodyPr wrap="none" rtlCol="0">
            <a:spAutoFit/>
          </a:bodyPr>
          <a:lstStyle/>
          <a:p>
            <a:r>
              <a:rPr lang="en-US" sz="1050" dirty="0"/>
              <a:t>timer</a:t>
            </a:r>
          </a:p>
        </p:txBody>
      </p:sp>
      <p:sp>
        <p:nvSpPr>
          <p:cNvPr id="7" name="TextBox 6"/>
          <p:cNvSpPr txBox="1"/>
          <p:nvPr/>
        </p:nvSpPr>
        <p:spPr>
          <a:xfrm>
            <a:off x="1502878" y="3291918"/>
            <a:ext cx="450764" cy="276999"/>
          </a:xfrm>
          <a:prstGeom prst="rect">
            <a:avLst/>
          </a:prstGeom>
          <a:noFill/>
        </p:spPr>
        <p:txBody>
          <a:bodyPr wrap="none" rtlCol="0">
            <a:spAutoFit/>
          </a:bodyPr>
          <a:lstStyle/>
          <a:p>
            <a:r>
              <a:rPr lang="en-US" sz="1200" dirty="0" smtClean="0"/>
              <a:t>TIM</a:t>
            </a:r>
            <a:endParaRPr lang="en-US" sz="1200" dirty="0"/>
          </a:p>
        </p:txBody>
      </p:sp>
      <p:sp>
        <p:nvSpPr>
          <p:cNvPr id="9" name="TextBox 8"/>
          <p:cNvSpPr txBox="1"/>
          <p:nvPr/>
        </p:nvSpPr>
        <p:spPr>
          <a:xfrm>
            <a:off x="1926370" y="3516591"/>
            <a:ext cx="497252" cy="261610"/>
          </a:xfrm>
          <a:prstGeom prst="rect">
            <a:avLst/>
          </a:prstGeom>
          <a:noFill/>
        </p:spPr>
        <p:txBody>
          <a:bodyPr wrap="none" rtlCol="0">
            <a:spAutoFit/>
          </a:bodyPr>
          <a:lstStyle/>
          <a:p>
            <a:r>
              <a:rPr lang="en-US" sz="1050" dirty="0"/>
              <a:t>timer</a:t>
            </a:r>
          </a:p>
        </p:txBody>
      </p:sp>
      <p:sp>
        <p:nvSpPr>
          <p:cNvPr id="10" name="TextBox 9"/>
          <p:cNvSpPr txBox="1"/>
          <p:nvPr/>
        </p:nvSpPr>
        <p:spPr>
          <a:xfrm>
            <a:off x="2632465" y="3516590"/>
            <a:ext cx="497252" cy="261610"/>
          </a:xfrm>
          <a:prstGeom prst="rect">
            <a:avLst/>
          </a:prstGeom>
          <a:noFill/>
        </p:spPr>
        <p:txBody>
          <a:bodyPr wrap="none" rtlCol="0">
            <a:spAutoFit/>
          </a:bodyPr>
          <a:lstStyle/>
          <a:p>
            <a:r>
              <a:rPr lang="en-US" sz="1050" dirty="0"/>
              <a:t>timer</a:t>
            </a:r>
          </a:p>
        </p:txBody>
      </p:sp>
      <p:sp>
        <p:nvSpPr>
          <p:cNvPr id="11" name="TextBox 10"/>
          <p:cNvSpPr txBox="1"/>
          <p:nvPr/>
        </p:nvSpPr>
        <p:spPr>
          <a:xfrm>
            <a:off x="4748501" y="3508128"/>
            <a:ext cx="497252" cy="261610"/>
          </a:xfrm>
          <a:prstGeom prst="rect">
            <a:avLst/>
          </a:prstGeom>
          <a:noFill/>
        </p:spPr>
        <p:txBody>
          <a:bodyPr wrap="none" rtlCol="0">
            <a:spAutoFit/>
          </a:bodyPr>
          <a:lstStyle/>
          <a:p>
            <a:r>
              <a:rPr lang="en-US" sz="1050" dirty="0"/>
              <a:t>timer</a:t>
            </a:r>
          </a:p>
        </p:txBody>
      </p:sp>
      <p:sp>
        <p:nvSpPr>
          <p:cNvPr id="12" name="TextBox 11"/>
          <p:cNvSpPr txBox="1"/>
          <p:nvPr/>
        </p:nvSpPr>
        <p:spPr>
          <a:xfrm>
            <a:off x="7639659" y="3516590"/>
            <a:ext cx="497252" cy="261610"/>
          </a:xfrm>
          <a:prstGeom prst="rect">
            <a:avLst/>
          </a:prstGeom>
          <a:noFill/>
        </p:spPr>
        <p:txBody>
          <a:bodyPr wrap="none" rtlCol="0">
            <a:spAutoFit/>
          </a:bodyPr>
          <a:lstStyle/>
          <a:p>
            <a:r>
              <a:rPr lang="en-US" sz="1050" dirty="0"/>
              <a:t>timer</a:t>
            </a:r>
          </a:p>
        </p:txBody>
      </p:sp>
      <p:sp>
        <p:nvSpPr>
          <p:cNvPr id="13" name="TextBox 12"/>
          <p:cNvSpPr txBox="1"/>
          <p:nvPr/>
        </p:nvSpPr>
        <p:spPr>
          <a:xfrm>
            <a:off x="2964238" y="3291917"/>
            <a:ext cx="450764" cy="276999"/>
          </a:xfrm>
          <a:prstGeom prst="rect">
            <a:avLst/>
          </a:prstGeom>
          <a:noFill/>
        </p:spPr>
        <p:txBody>
          <a:bodyPr wrap="none" rtlCol="0">
            <a:spAutoFit/>
          </a:bodyPr>
          <a:lstStyle/>
          <a:p>
            <a:r>
              <a:rPr lang="en-US" sz="1200" dirty="0" smtClean="0"/>
              <a:t>TIM</a:t>
            </a:r>
            <a:endParaRPr lang="en-US" sz="1200" dirty="0"/>
          </a:p>
        </p:txBody>
      </p:sp>
      <p:sp>
        <p:nvSpPr>
          <p:cNvPr id="14" name="TextBox 13"/>
          <p:cNvSpPr txBox="1"/>
          <p:nvPr/>
        </p:nvSpPr>
        <p:spPr>
          <a:xfrm>
            <a:off x="4438479" y="3291916"/>
            <a:ext cx="450764" cy="276999"/>
          </a:xfrm>
          <a:prstGeom prst="rect">
            <a:avLst/>
          </a:prstGeom>
          <a:noFill/>
        </p:spPr>
        <p:txBody>
          <a:bodyPr wrap="none" rtlCol="0">
            <a:spAutoFit/>
          </a:bodyPr>
          <a:lstStyle/>
          <a:p>
            <a:r>
              <a:rPr lang="en-US" sz="1200" dirty="0" smtClean="0"/>
              <a:t>TIM</a:t>
            </a:r>
            <a:endParaRPr lang="en-US" sz="1200" dirty="0"/>
          </a:p>
        </p:txBody>
      </p:sp>
      <p:sp>
        <p:nvSpPr>
          <p:cNvPr id="15" name="TextBox 14"/>
          <p:cNvSpPr txBox="1"/>
          <p:nvPr/>
        </p:nvSpPr>
        <p:spPr>
          <a:xfrm>
            <a:off x="5935316" y="3288441"/>
            <a:ext cx="450764" cy="276999"/>
          </a:xfrm>
          <a:prstGeom prst="rect">
            <a:avLst/>
          </a:prstGeom>
          <a:noFill/>
        </p:spPr>
        <p:txBody>
          <a:bodyPr wrap="none" rtlCol="0">
            <a:spAutoFit/>
          </a:bodyPr>
          <a:lstStyle/>
          <a:p>
            <a:r>
              <a:rPr lang="en-US" sz="1200" dirty="0" smtClean="0"/>
              <a:t>TIM</a:t>
            </a:r>
            <a:endParaRPr lang="en-US" sz="1200" dirty="0"/>
          </a:p>
        </p:txBody>
      </p:sp>
      <p:sp>
        <p:nvSpPr>
          <p:cNvPr id="16" name="TextBox 15"/>
          <p:cNvSpPr txBox="1"/>
          <p:nvPr/>
        </p:nvSpPr>
        <p:spPr>
          <a:xfrm>
            <a:off x="7414277" y="3288441"/>
            <a:ext cx="450764" cy="276999"/>
          </a:xfrm>
          <a:prstGeom prst="rect">
            <a:avLst/>
          </a:prstGeom>
          <a:noFill/>
        </p:spPr>
        <p:txBody>
          <a:bodyPr wrap="none" rtlCol="0">
            <a:spAutoFit/>
          </a:bodyPr>
          <a:lstStyle/>
          <a:p>
            <a:r>
              <a:rPr lang="en-US" sz="1200" dirty="0" smtClean="0"/>
              <a:t>TIM</a:t>
            </a:r>
            <a:endParaRPr lang="en-US" sz="1200" dirty="0"/>
          </a:p>
        </p:txBody>
      </p:sp>
      <p:sp>
        <p:nvSpPr>
          <p:cNvPr id="17" name="TextBox 16"/>
          <p:cNvSpPr txBox="1"/>
          <p:nvPr/>
        </p:nvSpPr>
        <p:spPr>
          <a:xfrm>
            <a:off x="1931339" y="4448685"/>
            <a:ext cx="984565" cy="276999"/>
          </a:xfrm>
          <a:prstGeom prst="rect">
            <a:avLst/>
          </a:prstGeom>
          <a:noFill/>
        </p:spPr>
        <p:txBody>
          <a:bodyPr wrap="none" rtlCol="0">
            <a:spAutoFit/>
          </a:bodyPr>
          <a:lstStyle/>
          <a:p>
            <a:r>
              <a:rPr lang="en-US" sz="1200" dirty="0" smtClean="0"/>
              <a:t>Mode-sleep</a:t>
            </a:r>
            <a:endParaRPr lang="en-US" sz="1200" dirty="0"/>
          </a:p>
        </p:txBody>
      </p:sp>
      <p:sp>
        <p:nvSpPr>
          <p:cNvPr id="18" name="TextBox 17"/>
          <p:cNvSpPr txBox="1"/>
          <p:nvPr/>
        </p:nvSpPr>
        <p:spPr>
          <a:xfrm>
            <a:off x="3471548" y="4641024"/>
            <a:ext cx="966931" cy="276999"/>
          </a:xfrm>
          <a:prstGeom prst="rect">
            <a:avLst/>
          </a:prstGeom>
          <a:noFill/>
        </p:spPr>
        <p:txBody>
          <a:bodyPr wrap="none" rtlCol="0">
            <a:spAutoFit/>
          </a:bodyPr>
          <a:lstStyle/>
          <a:p>
            <a:r>
              <a:rPr lang="en-US" sz="1200" dirty="0" err="1" smtClean="0"/>
              <a:t>Light_sleep</a:t>
            </a:r>
            <a:endParaRPr lang="en-US" sz="1200" dirty="0"/>
          </a:p>
        </p:txBody>
      </p:sp>
      <p:sp>
        <p:nvSpPr>
          <p:cNvPr id="19" name="TextBox 18"/>
          <p:cNvSpPr txBox="1"/>
          <p:nvPr/>
        </p:nvSpPr>
        <p:spPr>
          <a:xfrm>
            <a:off x="5001152" y="4448685"/>
            <a:ext cx="984565" cy="276999"/>
          </a:xfrm>
          <a:prstGeom prst="rect">
            <a:avLst/>
          </a:prstGeom>
          <a:noFill/>
        </p:spPr>
        <p:txBody>
          <a:bodyPr wrap="none" rtlCol="0">
            <a:spAutoFit/>
          </a:bodyPr>
          <a:lstStyle/>
          <a:p>
            <a:r>
              <a:rPr lang="en-US" sz="1200" dirty="0" smtClean="0"/>
              <a:t>Mode-sleep</a:t>
            </a:r>
            <a:endParaRPr lang="en-US" sz="1200" dirty="0"/>
          </a:p>
        </p:txBody>
      </p:sp>
      <p:sp>
        <p:nvSpPr>
          <p:cNvPr id="20" name="TextBox 19"/>
          <p:cNvSpPr txBox="1"/>
          <p:nvPr/>
        </p:nvSpPr>
        <p:spPr>
          <a:xfrm>
            <a:off x="6523727" y="4638544"/>
            <a:ext cx="966931" cy="276999"/>
          </a:xfrm>
          <a:prstGeom prst="rect">
            <a:avLst/>
          </a:prstGeom>
          <a:noFill/>
        </p:spPr>
        <p:txBody>
          <a:bodyPr wrap="none" rtlCol="0">
            <a:spAutoFit/>
          </a:bodyPr>
          <a:lstStyle/>
          <a:p>
            <a:r>
              <a:rPr lang="en-US" sz="1200" dirty="0" err="1" smtClean="0"/>
              <a:t>Light_sleep</a:t>
            </a:r>
            <a:endParaRPr lang="en-US" sz="1200" dirty="0"/>
          </a:p>
        </p:txBody>
      </p:sp>
      <p:sp>
        <p:nvSpPr>
          <p:cNvPr id="21" name="TextBox 20"/>
          <p:cNvSpPr txBox="1"/>
          <p:nvPr/>
        </p:nvSpPr>
        <p:spPr>
          <a:xfrm>
            <a:off x="881986" y="4854091"/>
            <a:ext cx="2310248" cy="261610"/>
          </a:xfrm>
          <a:prstGeom prst="rect">
            <a:avLst/>
          </a:prstGeom>
          <a:noFill/>
        </p:spPr>
        <p:txBody>
          <a:bodyPr wrap="none" rtlCol="0">
            <a:spAutoFit/>
          </a:bodyPr>
          <a:lstStyle/>
          <a:p>
            <a:r>
              <a:rPr lang="en-US" sz="1100" dirty="0">
                <a:solidFill>
                  <a:schemeClr val="dk1"/>
                </a:solidFill>
                <a:latin typeface="Inria Sans Light"/>
                <a:ea typeface="Inria Sans Light"/>
                <a:cs typeface="Inria Sans Light"/>
                <a:sym typeface="Inria Sans Light"/>
              </a:rPr>
              <a:t>Figure </a:t>
            </a:r>
            <a:r>
              <a:rPr lang="en-US" sz="1100" dirty="0" smtClean="0">
                <a:solidFill>
                  <a:schemeClr val="dk1"/>
                </a:solidFill>
                <a:latin typeface="Inria Sans Light"/>
                <a:ea typeface="Inria Sans Light"/>
                <a:cs typeface="Inria Sans Light"/>
                <a:sym typeface="Inria Sans Light"/>
              </a:rPr>
              <a:t>23: </a:t>
            </a:r>
            <a:r>
              <a:rPr lang="en-US" sz="1100" dirty="0">
                <a:solidFill>
                  <a:schemeClr val="dk1"/>
                </a:solidFill>
                <a:latin typeface="Inria Sans Light"/>
                <a:ea typeface="Inria Sans Light"/>
                <a:cs typeface="Inria Sans Light"/>
                <a:sym typeface="Inria Sans Light"/>
              </a:rPr>
              <a:t>DTIM beacon intervals </a:t>
            </a:r>
            <a:r>
              <a:rPr lang="en-US" sz="1100" dirty="0" smtClean="0">
                <a:solidFill>
                  <a:schemeClr val="dk1"/>
                </a:solidFill>
                <a:latin typeface="Inria Sans Light"/>
                <a:ea typeface="Inria Sans Light"/>
                <a:cs typeface="Inria Sans Light"/>
                <a:sym typeface="Inria Sans Light"/>
              </a:rPr>
              <a:t>[8]</a:t>
            </a:r>
            <a:endParaRPr lang="en-US" sz="1100" dirty="0">
              <a:solidFill>
                <a:schemeClr val="dk1"/>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3568018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Inria Sans" panose="020B0604020202020204" charset="0"/>
                <a:cs typeface="Times New Roman" panose="02020603050405020304" pitchFamily="18" charset="0"/>
              </a:rPr>
              <a:t>The main </a:t>
            </a:r>
            <a:r>
              <a:rPr lang="en-US" sz="2800" dirty="0" err="1" smtClean="0">
                <a:latin typeface="Inria Sans" panose="020B0604020202020204" charset="0"/>
                <a:cs typeface="Times New Roman" panose="02020603050405020304" pitchFamily="18" charset="0"/>
              </a:rPr>
              <a:t>IoT</a:t>
            </a:r>
            <a:r>
              <a:rPr lang="en-US" sz="2800" dirty="0" smtClean="0">
                <a:latin typeface="Inria Sans" panose="020B0604020202020204" charset="0"/>
                <a:cs typeface="Times New Roman" panose="02020603050405020304" pitchFamily="18" charset="0"/>
              </a:rPr>
              <a:t> technical research</a:t>
            </a:r>
            <a:r>
              <a:rPr lang="fa-IR" sz="2800" dirty="0" smtClean="0">
                <a:latin typeface="Inria Sans" panose="020B0604020202020204" charset="0"/>
                <a:cs typeface="Times New Roman" panose="02020603050405020304" pitchFamily="18" charset="0"/>
              </a:rPr>
              <a:t> </a:t>
            </a:r>
            <a:r>
              <a:rPr lang="en-US" sz="2800" dirty="0" smtClean="0">
                <a:latin typeface="Inria Sans" panose="020B0604020202020204" charset="0"/>
                <a:cs typeface="Times New Roman" panose="02020603050405020304" pitchFamily="18" charset="0"/>
              </a:rPr>
              <a:t>challenges</a:t>
            </a:r>
            <a:endParaRPr lang="en-US" sz="2800" dirty="0">
              <a:latin typeface="Inria Sans" panose="020B0604020202020204" charset="0"/>
              <a:cs typeface="Times New Roman" panose="02020603050405020304" pitchFamily="18" charset="0"/>
            </a:endParaRPr>
          </a:p>
        </p:txBody>
      </p:sp>
      <p:sp>
        <p:nvSpPr>
          <p:cNvPr id="3" name="Text Placeholder 2"/>
          <p:cNvSpPr>
            <a:spLocks noGrp="1"/>
          </p:cNvSpPr>
          <p:nvPr>
            <p:ph type="body" idx="1"/>
          </p:nvPr>
        </p:nvSpPr>
        <p:spPr>
          <a:xfrm>
            <a:off x="129700" y="1384428"/>
            <a:ext cx="2628740" cy="2532252"/>
          </a:xfrm>
        </p:spPr>
        <p:txBody>
          <a:bodyPr/>
          <a:lstStyle/>
          <a:p>
            <a:r>
              <a:rPr lang="en-US" sz="2000" dirty="0" smtClean="0"/>
              <a:t>Design</a:t>
            </a:r>
          </a:p>
          <a:p>
            <a:pPr lvl="1">
              <a:buFont typeface="Wingdings" panose="05000000000000000000" pitchFamily="2" charset="2"/>
              <a:buChar char="Ø"/>
            </a:pPr>
            <a:r>
              <a:rPr lang="en-US" sz="1800" dirty="0" smtClean="0"/>
              <a:t>Architecture</a:t>
            </a:r>
          </a:p>
          <a:p>
            <a:pPr lvl="1">
              <a:buFont typeface="Wingdings" panose="05000000000000000000" pitchFamily="2" charset="2"/>
              <a:buChar char="Ø"/>
            </a:pPr>
            <a:r>
              <a:rPr lang="en-US" sz="1800" dirty="0"/>
              <a:t>Interoperability</a:t>
            </a:r>
          </a:p>
          <a:p>
            <a:pPr lvl="1">
              <a:buFont typeface="Wingdings" panose="05000000000000000000" pitchFamily="2" charset="2"/>
              <a:buChar char="Ø"/>
            </a:pPr>
            <a:r>
              <a:rPr lang="en-US" sz="1800" dirty="0"/>
              <a:t>Scalability</a:t>
            </a:r>
          </a:p>
          <a:p>
            <a:pPr lvl="1">
              <a:buFont typeface="Wingdings" panose="05000000000000000000" pitchFamily="2" charset="2"/>
              <a:buChar char="Ø"/>
            </a:pPr>
            <a:r>
              <a:rPr lang="en-US" sz="1800" dirty="0"/>
              <a:t>Mobility</a:t>
            </a:r>
          </a:p>
          <a:p>
            <a:pPr lvl="1">
              <a:buFont typeface="Wingdings" panose="05000000000000000000" pitchFamily="2" charset="2"/>
              <a:buChar char="Ø"/>
            </a:pPr>
            <a:r>
              <a:rPr lang="en-US" sz="1800" dirty="0"/>
              <a:t>Security and Privacy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5" name="Text Placeholder 2"/>
          <p:cNvSpPr txBox="1">
            <a:spLocks/>
          </p:cNvSpPr>
          <p:nvPr/>
        </p:nvSpPr>
        <p:spPr>
          <a:xfrm>
            <a:off x="2461260" y="1384428"/>
            <a:ext cx="3543300" cy="186931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r>
              <a:rPr lang="en-US" sz="2000" dirty="0"/>
              <a:t>Scientific/Engineering</a:t>
            </a:r>
          </a:p>
          <a:p>
            <a:pPr lvl="1">
              <a:buFont typeface="Wingdings" panose="05000000000000000000" pitchFamily="2" charset="2"/>
              <a:buChar char="Ø"/>
            </a:pPr>
            <a:r>
              <a:rPr lang="en-US" sz="1800" dirty="0"/>
              <a:t>Energy efficiency/Power</a:t>
            </a:r>
          </a:p>
          <a:p>
            <a:pPr lvl="1">
              <a:buFont typeface="Wingdings" panose="05000000000000000000" pitchFamily="2" charset="2"/>
              <a:buChar char="Ø"/>
            </a:pPr>
            <a:r>
              <a:rPr lang="en-US" sz="1800" dirty="0"/>
              <a:t>Reliability /Robustness</a:t>
            </a:r>
          </a:p>
        </p:txBody>
      </p:sp>
      <p:sp>
        <p:nvSpPr>
          <p:cNvPr id="17" name="Text Placeholder 2"/>
          <p:cNvSpPr txBox="1">
            <a:spLocks/>
          </p:cNvSpPr>
          <p:nvPr/>
        </p:nvSpPr>
        <p:spPr>
          <a:xfrm>
            <a:off x="5707380" y="1384428"/>
            <a:ext cx="3543300" cy="231889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r>
              <a:rPr lang="en-US" sz="2000" dirty="0"/>
              <a:t>Management/ </a:t>
            </a:r>
            <a:r>
              <a:rPr lang="en-US" sz="2000" dirty="0" smtClean="0"/>
              <a:t>Operation</a:t>
            </a:r>
          </a:p>
          <a:p>
            <a:pPr lvl="1">
              <a:buFont typeface="Wingdings" panose="05000000000000000000" pitchFamily="2" charset="2"/>
              <a:buChar char="Ø"/>
            </a:pPr>
            <a:r>
              <a:rPr lang="en-US" sz="1800" dirty="0"/>
              <a:t>Software</a:t>
            </a:r>
          </a:p>
          <a:p>
            <a:pPr lvl="1">
              <a:buFont typeface="Wingdings" panose="05000000000000000000" pitchFamily="2" charset="2"/>
              <a:buChar char="Ø"/>
            </a:pPr>
            <a:r>
              <a:rPr lang="en-US" sz="1800" dirty="0"/>
              <a:t>Development </a:t>
            </a:r>
          </a:p>
          <a:p>
            <a:pPr lvl="1">
              <a:buFont typeface="Wingdings" panose="05000000000000000000" pitchFamily="2" charset="2"/>
              <a:buChar char="Ø"/>
            </a:pPr>
            <a:r>
              <a:rPr lang="en-US" sz="1800" dirty="0"/>
              <a:t>Availability </a:t>
            </a:r>
          </a:p>
          <a:p>
            <a:pPr lvl="1">
              <a:buFont typeface="Wingdings" panose="05000000000000000000" pitchFamily="2" charset="2"/>
              <a:buChar char="Ø"/>
            </a:pPr>
            <a:r>
              <a:rPr lang="en-US" sz="1800" dirty="0"/>
              <a:t>Data management</a:t>
            </a:r>
          </a:p>
          <a:p>
            <a:pPr lvl="1">
              <a:buFont typeface="Wingdings" panose="05000000000000000000" pitchFamily="2" charset="2"/>
              <a:buChar char="Ø"/>
            </a:pPr>
            <a:r>
              <a:rPr lang="en-US" sz="1800" dirty="0"/>
              <a:t>Cloud computing</a:t>
            </a:r>
          </a:p>
        </p:txBody>
      </p:sp>
      <p:sp>
        <p:nvSpPr>
          <p:cNvPr id="18" name="Rectangle 17"/>
          <p:cNvSpPr/>
          <p:nvPr/>
        </p:nvSpPr>
        <p:spPr>
          <a:xfrm>
            <a:off x="305350" y="4585800"/>
            <a:ext cx="8510475" cy="461665"/>
          </a:xfrm>
          <a:prstGeom prst="rect">
            <a:avLst/>
          </a:prstGeom>
        </p:spPr>
        <p:txBody>
          <a:bodyPr wrap="square">
            <a:spAutoFit/>
          </a:bodyPr>
          <a:lstStyle/>
          <a:p>
            <a:r>
              <a:rPr lang="en-US" sz="1200" dirty="0">
                <a:solidFill>
                  <a:schemeClr val="dk1"/>
                </a:solidFill>
                <a:latin typeface="Inria Sans" panose="020B0604020202020204" charset="0"/>
                <a:ea typeface="Saira SemiCondensed Medium"/>
                <a:cs typeface="Times New Roman" panose="02020603050405020304" pitchFamily="18" charset="0"/>
                <a:sym typeface="Inria Sans Light"/>
              </a:rPr>
              <a:t>[1] Peter J. Ryan 1 and Richard B. Watson, “Research Challenges for the Internet of Things: What Role Can OR Play?”, systems journal, 14 March 2017 .</a:t>
            </a:r>
          </a:p>
        </p:txBody>
      </p:sp>
    </p:spTree>
    <p:extLst>
      <p:ext uri="{BB962C8B-B14F-4D97-AF65-F5344CB8AC3E}">
        <p14:creationId xmlns:p14="http://schemas.microsoft.com/office/powerpoint/2010/main" val="3193203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ESP8266 </a:t>
            </a:r>
            <a:r>
              <a:rPr lang="en-US" dirty="0" smtClean="0"/>
              <a:t>Deep-Sleep</a:t>
            </a:r>
            <a:endParaRPr lang="en-US" dirty="0"/>
          </a:p>
        </p:txBody>
      </p:sp>
      <p:sp>
        <p:nvSpPr>
          <p:cNvPr id="3" name="Text Placeholder 2"/>
          <p:cNvSpPr>
            <a:spLocks noGrp="1"/>
          </p:cNvSpPr>
          <p:nvPr>
            <p:ph type="body" idx="1"/>
          </p:nvPr>
        </p:nvSpPr>
        <p:spPr>
          <a:xfrm>
            <a:off x="619032" y="1360874"/>
            <a:ext cx="8247878" cy="3571343"/>
          </a:xfrm>
        </p:spPr>
        <p:txBody>
          <a:bodyPr/>
          <a:lstStyle/>
          <a:p>
            <a:r>
              <a:rPr lang="en-US" sz="2000" dirty="0"/>
              <a:t>Unlike the other two modes, the system cannot go into Deep-sleep </a:t>
            </a:r>
            <a:r>
              <a:rPr lang="en-US" sz="2000" dirty="0" smtClean="0"/>
              <a:t>automatically</a:t>
            </a:r>
          </a:p>
          <a:p>
            <a:endParaRPr lang="en-US" sz="2000" dirty="0"/>
          </a:p>
          <a:p>
            <a:r>
              <a:rPr lang="en-US" sz="2000" dirty="0"/>
              <a:t>Users can call the interface function </a:t>
            </a:r>
            <a:r>
              <a:rPr lang="en-US" sz="2000" dirty="0" smtClean="0">
                <a:solidFill>
                  <a:srgbClr val="3B3B3B"/>
                </a:solidFill>
              </a:rPr>
              <a:t>system</a:t>
            </a:r>
            <a:r>
              <a:rPr lang="fa-IR" sz="2000" dirty="0" smtClean="0">
                <a:solidFill>
                  <a:srgbClr val="3B3B3B"/>
                </a:solidFill>
              </a:rPr>
              <a:t>_</a:t>
            </a:r>
            <a:r>
              <a:rPr lang="en-US" sz="2000" dirty="0" smtClean="0">
                <a:solidFill>
                  <a:srgbClr val="3B3B3B"/>
                </a:solidFill>
              </a:rPr>
              <a:t>deep</a:t>
            </a:r>
            <a:r>
              <a:rPr lang="fa-IR" sz="2000" dirty="0" smtClean="0">
                <a:solidFill>
                  <a:srgbClr val="3B3B3B"/>
                </a:solidFill>
              </a:rPr>
              <a:t>_</a:t>
            </a:r>
            <a:r>
              <a:rPr lang="en-US" sz="2000" dirty="0" smtClean="0">
                <a:solidFill>
                  <a:srgbClr val="3B3B3B"/>
                </a:solidFill>
              </a:rPr>
              <a:t>sleep </a:t>
            </a:r>
            <a:r>
              <a:rPr lang="en-US" sz="2000" dirty="0"/>
              <a:t>to immediately enable Deep-sleep. </a:t>
            </a:r>
            <a:endParaRPr lang="fa-IR" sz="2000" dirty="0" smtClean="0"/>
          </a:p>
          <a:p>
            <a:endParaRPr lang="fa-IR" sz="2000" dirty="0"/>
          </a:p>
          <a:p>
            <a:r>
              <a:rPr lang="en-US" sz="2000" dirty="0"/>
              <a:t>In this mode, the chip will turn off Wi-Fi connectivity and data connection; only the RTC module is still working, responsible for periodic wake-ups.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a:p>
        </p:txBody>
      </p:sp>
      <p:sp>
        <p:nvSpPr>
          <p:cNvPr id="5" name="Rectangle 4"/>
          <p:cNvSpPr/>
          <p:nvPr/>
        </p:nvSpPr>
        <p:spPr>
          <a:xfrm>
            <a:off x="0" y="4835723"/>
            <a:ext cx="2081019" cy="307777"/>
          </a:xfrm>
          <a:prstGeom prst="rect">
            <a:avLst/>
          </a:prstGeom>
        </p:spPr>
        <p:txBody>
          <a:bodyPr wrap="none">
            <a:spAutoFit/>
          </a:bodyPr>
          <a:lstStyle/>
          <a:p>
            <a:r>
              <a:rPr lang="en-US" dirty="0" smtClean="0">
                <a:solidFill>
                  <a:schemeClr val="dk1"/>
                </a:solidFill>
                <a:latin typeface="Inria Sans Light"/>
                <a:ea typeface="Inria Sans Light"/>
                <a:cs typeface="Inria Sans Light"/>
              </a:rPr>
              <a:t>[8] </a:t>
            </a:r>
            <a:r>
              <a:rPr lang="en-US" dirty="0">
                <a:solidFill>
                  <a:schemeClr val="dk1"/>
                </a:solidFill>
                <a:latin typeface="Inria Sans Light"/>
                <a:ea typeface="Inria Sans Light"/>
                <a:cs typeface="Inria Sans Light"/>
              </a:rPr>
              <a:t>esp8266ex Datasheet</a:t>
            </a:r>
          </a:p>
        </p:txBody>
      </p:sp>
    </p:spTree>
    <p:extLst>
      <p:ext uri="{BB962C8B-B14F-4D97-AF65-F5344CB8AC3E}">
        <p14:creationId xmlns:p14="http://schemas.microsoft.com/office/powerpoint/2010/main" val="3961380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ESP8266 Deep-Sleep</a:t>
            </a:r>
          </a:p>
        </p:txBody>
      </p:sp>
      <p:sp>
        <p:nvSpPr>
          <p:cNvPr id="3" name="Text Placeholder 2"/>
          <p:cNvSpPr>
            <a:spLocks noGrp="1"/>
          </p:cNvSpPr>
          <p:nvPr>
            <p:ph type="body" idx="1"/>
          </p:nvPr>
        </p:nvSpPr>
        <p:spPr>
          <a:xfrm>
            <a:off x="394614" y="1277398"/>
            <a:ext cx="7675659" cy="3033900"/>
          </a:xfrm>
        </p:spPr>
        <p:txBody>
          <a:bodyPr/>
          <a:lstStyle/>
          <a:p>
            <a:r>
              <a:rPr lang="en-US" sz="2000" b="1" dirty="0" smtClean="0"/>
              <a:t>Interface</a:t>
            </a:r>
            <a:r>
              <a:rPr lang="fa-IR" sz="2000" b="1" dirty="0" smtClean="0"/>
              <a:t>:</a:t>
            </a:r>
          </a:p>
          <a:p>
            <a:pPr lvl="1">
              <a:buFont typeface="Wingdings" panose="05000000000000000000" pitchFamily="2" charset="2"/>
              <a:buChar char="Ø"/>
            </a:pPr>
            <a:r>
              <a:rPr lang="en-US" sz="1800" dirty="0"/>
              <a:t>Enable </a:t>
            </a:r>
            <a:r>
              <a:rPr lang="en-US" sz="1800" dirty="0" smtClean="0"/>
              <a:t>Deep-sleep</a:t>
            </a:r>
            <a:r>
              <a:rPr lang="fa-IR" sz="1800" dirty="0" smtClean="0"/>
              <a:t>:</a:t>
            </a:r>
            <a:r>
              <a:rPr lang="en-US" sz="1800" dirty="0" smtClean="0"/>
              <a:t> </a:t>
            </a:r>
            <a:r>
              <a:rPr lang="fa-IR" sz="1800" dirty="0" smtClean="0"/>
              <a:t/>
            </a:r>
            <a:br>
              <a:rPr lang="fa-IR" sz="1800" dirty="0" smtClean="0"/>
            </a:br>
            <a:r>
              <a:rPr lang="en-US" sz="1800" dirty="0" smtClean="0"/>
              <a:t>The </a:t>
            </a:r>
            <a:r>
              <a:rPr lang="en-US" sz="1800" dirty="0"/>
              <a:t>system goes into Deep-sleep mode via the following </a:t>
            </a:r>
            <a:r>
              <a:rPr lang="en-US" sz="1800" dirty="0" smtClean="0"/>
              <a:t>interface</a:t>
            </a:r>
          </a:p>
          <a:p>
            <a:pPr lvl="2">
              <a:buFont typeface="Wingdings" panose="05000000000000000000" pitchFamily="2" charset="2"/>
              <a:buChar char="q"/>
            </a:pPr>
            <a:r>
              <a:rPr lang="en-US" sz="1600" dirty="0">
                <a:solidFill>
                  <a:srgbClr val="3B3B3B"/>
                </a:solidFill>
              </a:rPr>
              <a:t>void </a:t>
            </a:r>
            <a:r>
              <a:rPr lang="en-US" sz="1600" dirty="0" smtClean="0">
                <a:solidFill>
                  <a:srgbClr val="3B3B3B"/>
                </a:solidFill>
              </a:rPr>
              <a:t>system</a:t>
            </a:r>
            <a:r>
              <a:rPr lang="fa-IR" sz="1600" dirty="0" smtClean="0">
                <a:solidFill>
                  <a:srgbClr val="3B3B3B"/>
                </a:solidFill>
              </a:rPr>
              <a:t>_</a:t>
            </a:r>
            <a:r>
              <a:rPr lang="en-US" sz="1600" dirty="0" smtClean="0">
                <a:solidFill>
                  <a:srgbClr val="3B3B3B"/>
                </a:solidFill>
              </a:rPr>
              <a:t>deep</a:t>
            </a:r>
            <a:r>
              <a:rPr lang="fa-IR" sz="1600" dirty="0" smtClean="0">
                <a:solidFill>
                  <a:srgbClr val="3B3B3B"/>
                </a:solidFill>
              </a:rPr>
              <a:t>_</a:t>
            </a:r>
            <a:r>
              <a:rPr lang="en-US" sz="1600" dirty="0" smtClean="0">
                <a:solidFill>
                  <a:srgbClr val="3B3B3B"/>
                </a:solidFill>
              </a:rPr>
              <a:t>sleep(uint32 time</a:t>
            </a:r>
            <a:r>
              <a:rPr lang="fa-IR" sz="1600" dirty="0" smtClean="0">
                <a:solidFill>
                  <a:srgbClr val="3B3B3B"/>
                </a:solidFill>
              </a:rPr>
              <a:t>_</a:t>
            </a:r>
            <a:r>
              <a:rPr lang="en-US" sz="1600" dirty="0" smtClean="0">
                <a:solidFill>
                  <a:srgbClr val="3B3B3B"/>
                </a:solidFill>
              </a:rPr>
              <a:t>in</a:t>
            </a:r>
            <a:r>
              <a:rPr lang="fa-IR" sz="1600" dirty="0" smtClean="0">
                <a:solidFill>
                  <a:srgbClr val="3B3B3B"/>
                </a:solidFill>
              </a:rPr>
              <a:t>_</a:t>
            </a:r>
            <a:r>
              <a:rPr lang="en-US" sz="1600" dirty="0" smtClean="0">
                <a:solidFill>
                  <a:srgbClr val="3B3B3B"/>
                </a:solidFill>
              </a:rPr>
              <a:t>us)</a:t>
            </a:r>
          </a:p>
          <a:p>
            <a:pPr lvl="2">
              <a:buFont typeface="Wingdings" panose="05000000000000000000" pitchFamily="2" charset="2"/>
              <a:buChar char="q"/>
            </a:pPr>
            <a:r>
              <a:rPr lang="en-US" sz="1600" dirty="0" smtClean="0"/>
              <a:t>To enable Deep-sleep, you need to connect GPIO16 to the EXT</a:t>
            </a:r>
            <a:r>
              <a:rPr lang="fa-IR" sz="1600" dirty="0" smtClean="0"/>
              <a:t>_</a:t>
            </a:r>
            <a:r>
              <a:rPr lang="en-US" sz="1600" dirty="0" smtClean="0"/>
              <a:t>RSTB pin of ESP8266		</a:t>
            </a:r>
            <a:r>
              <a:rPr lang="fa-IR" dirty="0" smtClean="0"/>
              <a:t/>
            </a:r>
            <a:br>
              <a:rPr lang="fa-IR" dirty="0" smtClean="0"/>
            </a:b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61</a:t>
            </a:fld>
            <a:endParaRPr lang="en"/>
          </a:p>
        </p:txBody>
      </p:sp>
      <p:sp>
        <p:nvSpPr>
          <p:cNvPr id="7" name="TextBox 6"/>
          <p:cNvSpPr txBox="1"/>
          <p:nvPr/>
        </p:nvSpPr>
        <p:spPr>
          <a:xfrm>
            <a:off x="0" y="4881890"/>
            <a:ext cx="1797287" cy="276999"/>
          </a:xfrm>
          <a:prstGeom prst="rect">
            <a:avLst/>
          </a:prstGeom>
          <a:noFill/>
        </p:spPr>
        <p:txBody>
          <a:bodyPr wrap="none" rtlCol="0">
            <a:spAutoFit/>
          </a:bodyPr>
          <a:lstStyle/>
          <a:p>
            <a:r>
              <a:rPr lang="en-US" sz="1200" dirty="0" smtClean="0">
                <a:solidFill>
                  <a:schemeClr val="dk1"/>
                </a:solidFill>
                <a:latin typeface="Inria Sans Light"/>
                <a:ea typeface="Inria Sans Light"/>
                <a:cs typeface="Inria Sans Light"/>
                <a:sym typeface="Inria Sans Light"/>
              </a:rPr>
              <a:t>[7] </a:t>
            </a:r>
            <a:r>
              <a:rPr lang="en-US" sz="1200" dirty="0">
                <a:solidFill>
                  <a:schemeClr val="dk1"/>
                </a:solidFill>
                <a:latin typeface="Inria Sans Light"/>
                <a:ea typeface="Inria Sans Light"/>
                <a:cs typeface="Inria Sans Light"/>
              </a:rPr>
              <a:t>esp8266ex Datasheet</a:t>
            </a:r>
            <a:endParaRPr lang="en-US" sz="1200" dirty="0">
              <a:solidFill>
                <a:schemeClr val="dk1"/>
              </a:solidFill>
              <a:latin typeface="Inria Sans Light"/>
              <a:ea typeface="Inria Sans Light"/>
              <a:cs typeface="Inria Sans Light"/>
              <a:sym typeface="Inria Sans Light"/>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2245" y1="28535" x2="2073" y2="36247"/>
                        <a14:foregroundMark x1="20553" y1="12339" x2="20725" y2="3085"/>
                        <a14:foregroundMark x1="1900" y1="4113" x2="20035" y2="2828"/>
                        <a14:foregroundMark x1="1900" y1="3085" x2="2245" y2="92031"/>
                        <a14:foregroundMark x1="75993" y1="80720" x2="76339" y2="92545"/>
                        <a14:foregroundMark x1="76339" y1="92545" x2="2245" y2="92031"/>
                        <a14:foregroundMark x1="2073" y1="92031" x2="2245" y2="93573"/>
                        <a14:foregroundMark x1="2936" y1="2571" x2="1209" y2="2314"/>
                        <a14:foregroundMark x1="20898" y1="5141" x2="20207" y2="17481"/>
                        <a14:foregroundMark x1="21071" y1="2314" x2="21416" y2="4884"/>
                        <a14:foregroundMark x1="1727" y1="92802" x2="1554" y2="94344"/>
                        <a14:foregroundMark x1="2936" y1="93830" x2="2073" y2="94087"/>
                        <a14:foregroundMark x1="1900" y1="91003" x2="1382" y2="94602"/>
                        <a14:foregroundMark x1="2418" y1="92031" x2="3109" y2="93316"/>
                        <a14:foregroundMark x1="76857" y1="91260" x2="77029" y2="94344"/>
                        <a14:foregroundMark x1="75130" y1="94344" x2="76511" y2="94344"/>
                        <a14:foregroundMark x1="77029" y1="89974" x2="77375" y2="93573"/>
                        <a14:foregroundMark x1="23316" y1="55013" x2="33851" y2="55013"/>
                        <a14:foregroundMark x1="95509" y1="47558" x2="87910" y2="58355"/>
                      </a14:backgroundRemoval>
                    </a14:imgEffect>
                  </a14:imgLayer>
                </a14:imgProps>
              </a:ext>
              <a:ext uri="{28A0092B-C50C-407E-A947-70E740481C1C}">
                <a14:useLocalDpi xmlns:a14="http://schemas.microsoft.com/office/drawing/2010/main" val="0"/>
              </a:ext>
            </a:extLst>
          </a:blip>
          <a:stretch>
            <a:fillRect/>
          </a:stretch>
        </p:blipFill>
        <p:spPr>
          <a:xfrm>
            <a:off x="3055879" y="2987830"/>
            <a:ext cx="3831215" cy="1722725"/>
          </a:xfrm>
          <a:prstGeom prst="rect">
            <a:avLst/>
          </a:prstGeom>
        </p:spPr>
      </p:pic>
      <p:sp>
        <p:nvSpPr>
          <p:cNvPr id="8" name="TextBox 7"/>
          <p:cNvSpPr txBox="1"/>
          <p:nvPr/>
        </p:nvSpPr>
        <p:spPr>
          <a:xfrm>
            <a:off x="3003363" y="4585800"/>
            <a:ext cx="3852337" cy="246221"/>
          </a:xfrm>
          <a:prstGeom prst="rect">
            <a:avLst/>
          </a:prstGeom>
          <a:noFill/>
        </p:spPr>
        <p:txBody>
          <a:bodyPr wrap="none" rtlCol="0">
            <a:spAutoFit/>
          </a:bodyPr>
          <a:lstStyle/>
          <a:p>
            <a:r>
              <a:rPr lang="en-US" sz="1000" dirty="0" smtClean="0">
                <a:solidFill>
                  <a:schemeClr val="dk1"/>
                </a:solidFill>
                <a:latin typeface="Inria Sans Light"/>
                <a:ea typeface="Inria Sans Light"/>
                <a:cs typeface="Inria Sans Light"/>
                <a:sym typeface="Inria Sans Light"/>
              </a:rPr>
              <a:t>Figure 24: </a:t>
            </a:r>
            <a:r>
              <a:rPr lang="en-US" sz="1000" dirty="0">
                <a:solidFill>
                  <a:schemeClr val="dk1"/>
                </a:solidFill>
                <a:latin typeface="Inria Sans Light"/>
                <a:ea typeface="Inria Sans Light"/>
                <a:cs typeface="Inria Sans Light"/>
              </a:rPr>
              <a:t>connecting GPIO16 to RST pin | </a:t>
            </a:r>
            <a:r>
              <a:rPr lang="en-US" sz="1000" dirty="0" smtClean="0">
                <a:solidFill>
                  <a:schemeClr val="dk1"/>
                </a:solidFill>
                <a:latin typeface="Inria Sans Light"/>
                <a:ea typeface="Inria Sans Light"/>
                <a:cs typeface="Inria Sans Light"/>
                <a:hlinkClick r:id="rId4"/>
              </a:rPr>
              <a:t>randomnerdtutorials.com</a:t>
            </a:r>
            <a:endParaRPr lang="en-US" sz="1000" dirty="0">
              <a:solidFill>
                <a:schemeClr val="dk1"/>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1852458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ESP8266 Deep-Sleep</a:t>
            </a:r>
          </a:p>
        </p:txBody>
      </p:sp>
      <p:sp>
        <p:nvSpPr>
          <p:cNvPr id="3" name="Text Placeholder 2"/>
          <p:cNvSpPr>
            <a:spLocks noGrp="1"/>
          </p:cNvSpPr>
          <p:nvPr>
            <p:ph type="body" idx="1"/>
          </p:nvPr>
        </p:nvSpPr>
        <p:spPr>
          <a:xfrm>
            <a:off x="411213" y="1333166"/>
            <a:ext cx="8580262" cy="3033900"/>
          </a:xfrm>
        </p:spPr>
        <p:txBody>
          <a:bodyPr/>
          <a:lstStyle/>
          <a:p>
            <a:r>
              <a:rPr lang="en-US" sz="1800" dirty="0" smtClean="0"/>
              <a:t>Why connect GPIO16 to RST pin?</a:t>
            </a:r>
          </a:p>
          <a:p>
            <a:pPr lvl="1">
              <a:buFont typeface="Wingdings" panose="05000000000000000000" pitchFamily="2" charset="2"/>
              <a:buChar char="Ø"/>
            </a:pPr>
            <a:r>
              <a:rPr lang="en-US" sz="1800" dirty="0"/>
              <a:t>Especial wake pin</a:t>
            </a:r>
          </a:p>
          <a:p>
            <a:endParaRPr lang="en-US" sz="1800" dirty="0" smtClean="0"/>
          </a:p>
          <a:p>
            <a:endParaRPr lang="en-US" sz="1800" dirty="0"/>
          </a:p>
          <a:p>
            <a:r>
              <a:rPr lang="en-US" sz="1800" dirty="0" smtClean="0"/>
              <a:t>RESET pin </a:t>
            </a:r>
            <a:r>
              <a:rPr lang="en-US" sz="1800" b="1" dirty="0" smtClean="0">
                <a:solidFill>
                  <a:schemeClr val="accent6">
                    <a:lumMod val="50000"/>
                  </a:schemeClr>
                </a:solidFill>
              </a:rPr>
              <a:t>HIGH</a:t>
            </a:r>
            <a:r>
              <a:rPr lang="en-US" sz="1800" dirty="0" smtClean="0"/>
              <a:t> </a:t>
            </a:r>
            <a:r>
              <a:rPr lang="en-US" sz="1800" dirty="0" smtClean="0">
                <a:sym typeface="Wingdings" panose="05000000000000000000" pitchFamily="2" charset="2"/>
              </a:rPr>
              <a:t> ESP running</a:t>
            </a:r>
          </a:p>
          <a:p>
            <a:endParaRPr lang="en-US" sz="1800" dirty="0">
              <a:sym typeface="Wingdings" panose="05000000000000000000" pitchFamily="2" charset="2"/>
            </a:endParaRPr>
          </a:p>
          <a:p>
            <a:r>
              <a:rPr lang="en-US" sz="1800" dirty="0"/>
              <a:t>RESET pin </a:t>
            </a:r>
            <a:r>
              <a:rPr lang="en-US" sz="1800" b="1" dirty="0" smtClean="0">
                <a:solidFill>
                  <a:srgbClr val="FF0000"/>
                </a:solidFill>
              </a:rPr>
              <a:t>LOW</a:t>
            </a:r>
            <a:r>
              <a:rPr lang="en-US" sz="1800" dirty="0" smtClean="0"/>
              <a:t> </a:t>
            </a:r>
            <a:r>
              <a:rPr lang="en-US" sz="1800" dirty="0">
                <a:sym typeface="Wingdings" panose="05000000000000000000" pitchFamily="2" charset="2"/>
              </a:rPr>
              <a:t> ESP </a:t>
            </a:r>
            <a:r>
              <a:rPr lang="en-US" sz="1800" dirty="0" smtClean="0">
                <a:sym typeface="Wingdings" panose="05000000000000000000" pitchFamily="2" charset="2"/>
              </a:rPr>
              <a:t>restarts</a:t>
            </a:r>
            <a:endParaRPr lang="en-US" sz="1800" dirty="0">
              <a:sym typeface="Wingdings" panose="05000000000000000000" pitchFamily="2" charset="2"/>
            </a:endParaRPr>
          </a:p>
          <a:p>
            <a:endParaRPr lang="en-US" sz="1800" dirty="0" smtClean="0"/>
          </a:p>
          <a:p>
            <a:pPr marL="571500" lvl="1" indent="0">
              <a:buNone/>
            </a:pPr>
            <a:endParaRPr lang="en-US" sz="1800" dirty="0" smtClean="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62</a:t>
            </a:fld>
            <a:endParaRPr lang="en"/>
          </a:p>
        </p:txBody>
      </p:sp>
      <p:sp>
        <p:nvSpPr>
          <p:cNvPr id="11" name="Rectangle 10"/>
          <p:cNvSpPr/>
          <p:nvPr/>
        </p:nvSpPr>
        <p:spPr>
          <a:xfrm>
            <a:off x="0" y="4887228"/>
            <a:ext cx="1800493" cy="276999"/>
          </a:xfrm>
          <a:prstGeom prst="rect">
            <a:avLst/>
          </a:prstGeom>
        </p:spPr>
        <p:txBody>
          <a:bodyPr wrap="none">
            <a:spAutoFit/>
          </a:bodyPr>
          <a:lstStyle/>
          <a:p>
            <a:r>
              <a:rPr lang="en-US" sz="1200" dirty="0" smtClean="0">
                <a:solidFill>
                  <a:schemeClr val="dk1"/>
                </a:solidFill>
                <a:latin typeface="Inria Sans Light"/>
                <a:ea typeface="Inria Sans Light"/>
                <a:cs typeface="Inria Sans Light"/>
              </a:rPr>
              <a:t>Configure</a:t>
            </a:r>
            <a:r>
              <a:rPr lang="en-US" sz="1200" dirty="0" smtClean="0">
                <a:solidFill>
                  <a:schemeClr val="dk1"/>
                </a:solidFill>
                <a:latin typeface="Inria Sans Light"/>
                <a:ea typeface="Inria Sans Light"/>
                <a:cs typeface="Inria Sans Light"/>
                <a:sym typeface="Inria Sans Light"/>
              </a:rPr>
              <a:t> </a:t>
            </a:r>
            <a:r>
              <a:rPr lang="en-US" sz="1200" dirty="0">
                <a:solidFill>
                  <a:schemeClr val="dk1"/>
                </a:solidFill>
                <a:latin typeface="Inria Sans Light"/>
                <a:ea typeface="Inria Sans Light"/>
                <a:cs typeface="Inria Sans Light"/>
                <a:sym typeface="Inria Sans Light"/>
              </a:rPr>
              <a:t>Deep-sleep </a:t>
            </a:r>
            <a:r>
              <a:rPr lang="en-US" sz="1200" dirty="0" smtClean="0">
                <a:solidFill>
                  <a:schemeClr val="dk1"/>
                </a:solidFill>
                <a:latin typeface="Inria Sans Light"/>
                <a:ea typeface="Inria Sans Light"/>
                <a:cs typeface="Inria Sans Light"/>
                <a:sym typeface="Inria Sans Light"/>
              </a:rPr>
              <a:t>[</a:t>
            </a:r>
            <a:r>
              <a:rPr lang="en-US" sz="1200" dirty="0">
                <a:solidFill>
                  <a:schemeClr val="dk1"/>
                </a:solidFill>
                <a:latin typeface="Inria Sans Light"/>
                <a:ea typeface="Inria Sans Light"/>
                <a:cs typeface="Inria Sans Light"/>
                <a:sym typeface="Inria Sans Light"/>
              </a:rPr>
              <a:t>7]</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832" y="805024"/>
            <a:ext cx="5174168" cy="3899709"/>
          </a:xfrm>
          <a:prstGeom prst="rect">
            <a:avLst/>
          </a:prstGeom>
        </p:spPr>
      </p:pic>
      <p:sp>
        <p:nvSpPr>
          <p:cNvPr id="8" name="Rectangle 7"/>
          <p:cNvSpPr/>
          <p:nvPr/>
        </p:nvSpPr>
        <p:spPr>
          <a:xfrm>
            <a:off x="4701344" y="4704733"/>
            <a:ext cx="1806905" cy="253916"/>
          </a:xfrm>
          <a:prstGeom prst="rect">
            <a:avLst/>
          </a:prstGeom>
        </p:spPr>
        <p:txBody>
          <a:bodyPr wrap="none">
            <a:spAutoFit/>
          </a:bodyPr>
          <a:lstStyle/>
          <a:p>
            <a:r>
              <a:rPr lang="en-US" sz="1050" dirty="0" smtClean="0">
                <a:solidFill>
                  <a:schemeClr val="dk1"/>
                </a:solidFill>
                <a:latin typeface="Inria Sans Light"/>
                <a:ea typeface="Inria Sans Light"/>
                <a:cs typeface="Inria Sans Light"/>
              </a:rPr>
              <a:t>Figure 25: esp8266pinout </a:t>
            </a:r>
            <a:r>
              <a:rPr lang="en-US" sz="1050" dirty="0" smtClean="0">
                <a:solidFill>
                  <a:schemeClr val="dk1"/>
                </a:solidFill>
                <a:latin typeface="Inria Sans Light"/>
                <a:ea typeface="Inria Sans Light"/>
                <a:cs typeface="Inria Sans Light"/>
                <a:sym typeface="Inria Sans Light"/>
              </a:rPr>
              <a:t>[7]</a:t>
            </a:r>
            <a:endParaRPr lang="en-US" sz="1050" dirty="0">
              <a:solidFill>
                <a:schemeClr val="dk1"/>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2084965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ESP8266 Deep-Sleep</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 y="1348999"/>
            <a:ext cx="7768610" cy="3365281"/>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57200" y="4708591"/>
            <a:ext cx="4572000" cy="261610"/>
          </a:xfrm>
          <a:prstGeom prst="rect">
            <a:avLst/>
          </a:prstGeom>
        </p:spPr>
        <p:txBody>
          <a:bodyPr>
            <a:spAutoFit/>
          </a:bodyPr>
          <a:lstStyle/>
          <a:p>
            <a:r>
              <a:rPr lang="en-US" sz="1100" dirty="0">
                <a:solidFill>
                  <a:schemeClr val="dk1"/>
                </a:solidFill>
                <a:latin typeface="Inria Sans Light"/>
                <a:ea typeface="Inria Sans Light"/>
                <a:cs typeface="Inria Sans Light"/>
                <a:sym typeface="Inria Sans Light"/>
              </a:rPr>
              <a:t>Figure </a:t>
            </a:r>
            <a:r>
              <a:rPr lang="en-US" sz="1100" dirty="0" smtClean="0">
                <a:solidFill>
                  <a:schemeClr val="dk1"/>
                </a:solidFill>
                <a:latin typeface="Inria Sans Light"/>
                <a:ea typeface="Inria Sans Light"/>
                <a:cs typeface="Inria Sans Light"/>
                <a:sym typeface="Inria Sans Light"/>
              </a:rPr>
              <a:t>26: </a:t>
            </a:r>
            <a:r>
              <a:rPr lang="en-US" sz="1100" dirty="0" smtClean="0">
                <a:solidFill>
                  <a:schemeClr val="dk1"/>
                </a:solidFill>
                <a:latin typeface="Inria Sans Light"/>
                <a:ea typeface="Inria Sans Light"/>
                <a:cs typeface="Inria Sans Light"/>
              </a:rPr>
              <a:t>deep sleep mode </a:t>
            </a:r>
            <a:r>
              <a:rPr lang="en-US" sz="1100" dirty="0">
                <a:solidFill>
                  <a:schemeClr val="dk1"/>
                </a:solidFill>
                <a:latin typeface="Inria Sans Light"/>
                <a:ea typeface="Inria Sans Light"/>
                <a:cs typeface="Inria Sans Light"/>
              </a:rPr>
              <a:t>| </a:t>
            </a:r>
            <a:r>
              <a:rPr lang="en-US" sz="1100" dirty="0">
                <a:solidFill>
                  <a:schemeClr val="dk1"/>
                </a:solidFill>
                <a:latin typeface="Inria Sans Light"/>
                <a:ea typeface="Inria Sans Light"/>
                <a:cs typeface="Inria Sans Light"/>
                <a:hlinkClick r:id="rId3"/>
              </a:rPr>
              <a:t>randomnerdtutorials.com</a:t>
            </a:r>
            <a:endParaRPr lang="en-US" sz="1100" dirty="0">
              <a:solidFill>
                <a:schemeClr val="dk1"/>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681537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ESP8266 Deep-Sleep</a:t>
            </a:r>
          </a:p>
        </p:txBody>
      </p:sp>
      <p:sp>
        <p:nvSpPr>
          <p:cNvPr id="3" name="Text Placeholder 2"/>
          <p:cNvSpPr>
            <a:spLocks noGrp="1"/>
          </p:cNvSpPr>
          <p:nvPr>
            <p:ph type="body" idx="1"/>
          </p:nvPr>
        </p:nvSpPr>
        <p:spPr>
          <a:xfrm>
            <a:off x="805736" y="1407287"/>
            <a:ext cx="8010089" cy="3033900"/>
          </a:xfrm>
        </p:spPr>
        <p:txBody>
          <a:bodyPr/>
          <a:lstStyle/>
          <a:p>
            <a:r>
              <a:rPr lang="en-US" sz="2000" b="1" dirty="0" smtClean="0"/>
              <a:t>Application:</a:t>
            </a:r>
            <a:r>
              <a:rPr lang="en-US" sz="2000" dirty="0"/>
              <a:t/>
            </a:r>
            <a:br>
              <a:rPr lang="en-US" sz="2000" dirty="0"/>
            </a:br>
            <a:r>
              <a:rPr lang="en-US" sz="2000" dirty="0"/>
              <a:t>Deep-sleep can be used in low-power sensor applications or in the scenarios where data transmission is not required for most of the time. The device wakes up from Deep-sleep at intervals to measure and upload data, and then goes to Deep-sleep again. The device can also store data in the RTC memory (which can still save data in Deep-sleep mode) and then send it at a time</a:t>
            </a:r>
            <a:r>
              <a:rPr lang="en-US" sz="2000" dirty="0" smtClean="0"/>
              <a:t>.[7]</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1650724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5824" y="3491309"/>
            <a:ext cx="7121955" cy="608400"/>
          </a:xfrm>
        </p:spPr>
        <p:txBody>
          <a:bodyPr/>
          <a:lstStyle/>
          <a:p>
            <a:pPr lvl="0"/>
            <a:r>
              <a:rPr lang="en-US" sz="4400" dirty="0">
                <a:solidFill>
                  <a:schemeClr val="tx1"/>
                </a:solidFill>
                <a:latin typeface="Saira Semi Condensed"/>
                <a:ea typeface="Saira Semi Condensed"/>
                <a:cs typeface="Saira Semi Condensed"/>
                <a:sym typeface="Saira Semi Condensed"/>
              </a:rPr>
              <a:t>Hardware</a:t>
            </a:r>
            <a:br>
              <a:rPr lang="en-US" sz="4400" dirty="0">
                <a:solidFill>
                  <a:schemeClr val="tx1"/>
                </a:solidFill>
                <a:latin typeface="Saira Semi Condensed"/>
                <a:ea typeface="Saira Semi Condensed"/>
                <a:cs typeface="Saira Semi Condensed"/>
                <a:sym typeface="Saira Semi Condensed"/>
              </a:rPr>
            </a:br>
            <a:r>
              <a:rPr lang="en-US" sz="4400" dirty="0">
                <a:solidFill>
                  <a:schemeClr val="tx1"/>
                </a:solidFill>
                <a:latin typeface="Saira Semi Condensed"/>
                <a:ea typeface="Saira Semi Condensed"/>
                <a:cs typeface="Saira Semi Condensed"/>
                <a:sym typeface="Saira Semi Condensed"/>
              </a:rPr>
              <a:t>approaches to </a:t>
            </a:r>
            <a:r>
              <a:rPr lang="en-US" sz="4400" dirty="0" smtClean="0">
                <a:solidFill>
                  <a:schemeClr val="tx1"/>
                </a:solidFill>
                <a:latin typeface="Saira Semi Condensed"/>
                <a:ea typeface="Saira Semi Condensed"/>
                <a:cs typeface="Saira Semi Condensed"/>
                <a:sym typeface="Saira Semi Condensed"/>
              </a:rPr>
              <a:t>manage </a:t>
            </a:r>
            <a:r>
              <a:rPr lang="en-US" sz="4400" dirty="0">
                <a:solidFill>
                  <a:schemeClr val="tx1"/>
                </a:solidFill>
                <a:latin typeface="Saira Semi Condensed"/>
                <a:ea typeface="Saira Semi Condensed"/>
                <a:cs typeface="Saira Semi Condensed"/>
                <a:sym typeface="Saira Semi Condensed"/>
              </a:rPr>
              <a:t>power consumption</a:t>
            </a:r>
            <a:br>
              <a:rPr lang="en-US" sz="4400" dirty="0">
                <a:solidFill>
                  <a:schemeClr val="tx1"/>
                </a:solidFill>
                <a:latin typeface="Saira Semi Condensed"/>
                <a:ea typeface="Saira Semi Condensed"/>
                <a:cs typeface="Saira Semi Condensed"/>
                <a:sym typeface="Saira Semi Condensed"/>
              </a:rPr>
            </a:br>
            <a:endParaRPr lang="en-US" sz="4400" dirty="0">
              <a:solidFill>
                <a:schemeClr val="tx1"/>
              </a:solidFill>
            </a:endParaRPr>
          </a:p>
        </p:txBody>
      </p:sp>
      <p:sp>
        <p:nvSpPr>
          <p:cNvPr id="4" name="TextBox 3"/>
          <p:cNvSpPr txBox="1"/>
          <p:nvPr/>
        </p:nvSpPr>
        <p:spPr>
          <a:xfrm>
            <a:off x="883920" y="2066369"/>
            <a:ext cx="662940" cy="923330"/>
          </a:xfrm>
          <a:prstGeom prst="rect">
            <a:avLst/>
          </a:prstGeom>
          <a:noFill/>
        </p:spPr>
        <p:txBody>
          <a:bodyPr wrap="square" rtlCol="0">
            <a:spAutoFit/>
          </a:bodyPr>
          <a:lstStyle/>
          <a:p>
            <a:r>
              <a:rPr lang="en-US" sz="5400" dirty="0" smtClean="0">
                <a:solidFill>
                  <a:schemeClr val="tx1"/>
                </a:solidFill>
              </a:rPr>
              <a:t>5</a:t>
            </a:r>
            <a:endParaRPr lang="en-US" sz="5400" dirty="0">
              <a:solidFill>
                <a:schemeClr val="tx1"/>
              </a:solidFill>
            </a:endParaRPr>
          </a:p>
        </p:txBody>
      </p:sp>
    </p:spTree>
    <p:extLst>
      <p:ext uri="{BB962C8B-B14F-4D97-AF65-F5344CB8AC3E}">
        <p14:creationId xmlns:p14="http://schemas.microsoft.com/office/powerpoint/2010/main" val="2655855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extra parts</a:t>
            </a:r>
            <a:endParaRPr lang="en-US" dirty="0"/>
          </a:p>
        </p:txBody>
      </p:sp>
      <p:sp>
        <p:nvSpPr>
          <p:cNvPr id="3" name="Text Placeholder 2"/>
          <p:cNvSpPr>
            <a:spLocks noGrp="1"/>
          </p:cNvSpPr>
          <p:nvPr>
            <p:ph type="body" idx="1"/>
          </p:nvPr>
        </p:nvSpPr>
        <p:spPr>
          <a:xfrm>
            <a:off x="487414" y="1381656"/>
            <a:ext cx="8504061" cy="3033900"/>
          </a:xfrm>
        </p:spPr>
        <p:txBody>
          <a:bodyPr/>
          <a:lstStyle/>
          <a:p>
            <a:r>
              <a:rPr lang="en-US" sz="2000" dirty="0"/>
              <a:t>Every small change has a big </a:t>
            </a:r>
            <a:r>
              <a:rPr lang="en-US" sz="2000" dirty="0" smtClean="0"/>
              <a:t>impact</a:t>
            </a:r>
          </a:p>
          <a:p>
            <a:pPr marL="114300" indent="0">
              <a:buNone/>
            </a:pPr>
            <a:endParaRPr lang="en-US" sz="2000" dirty="0" smtClean="0"/>
          </a:p>
          <a:p>
            <a:r>
              <a:rPr lang="en-US" sz="2000" dirty="0" smtClean="0"/>
              <a:t>Lets start with a simple test</a:t>
            </a:r>
          </a:p>
          <a:p>
            <a:pPr lvl="1">
              <a:buFont typeface="Wingdings" panose="05000000000000000000" pitchFamily="2" charset="2"/>
              <a:buChar char="Ø"/>
            </a:pPr>
            <a:r>
              <a:rPr lang="en-US" sz="1800" dirty="0" smtClean="0"/>
              <a:t>Removing power LED from Arduino pro mini</a:t>
            </a:r>
            <a:endParaRPr lang="en-US" sz="18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66</a:t>
            </a:fld>
            <a:endParaRPr lang="en"/>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029" y1="8521" x2="5180" y2="10276"/>
                        <a14:foregroundMark x1="4029" y1="6767" x2="93237" y2="5764"/>
                        <a14:foregroundMark x1="93094" y1="6015" x2="94388" y2="10526"/>
                      </a14:backgroundRemoval>
                    </a14:imgEffect>
                  </a14:imgLayer>
                </a14:imgProps>
              </a:ext>
              <a:ext uri="{28A0092B-C50C-407E-A947-70E740481C1C}">
                <a14:useLocalDpi xmlns:a14="http://schemas.microsoft.com/office/drawing/2010/main" val="0"/>
              </a:ext>
            </a:extLst>
          </a:blip>
          <a:stretch>
            <a:fillRect/>
          </a:stretch>
        </p:blipFill>
        <p:spPr>
          <a:xfrm>
            <a:off x="962313" y="2731049"/>
            <a:ext cx="4531014" cy="2015837"/>
          </a:xfrm>
          <a:prstGeom prst="rect">
            <a:avLst/>
          </a:prstGeom>
        </p:spPr>
      </p:pic>
      <p:sp>
        <p:nvSpPr>
          <p:cNvPr id="7" name="TextBox 6"/>
          <p:cNvSpPr txBox="1"/>
          <p:nvPr/>
        </p:nvSpPr>
        <p:spPr>
          <a:xfrm>
            <a:off x="1039091" y="4585800"/>
            <a:ext cx="1885453" cy="261610"/>
          </a:xfrm>
          <a:prstGeom prst="rect">
            <a:avLst/>
          </a:prstGeom>
          <a:noFill/>
        </p:spPr>
        <p:txBody>
          <a:bodyPr wrap="none" rtlCol="0">
            <a:spAutoFit/>
          </a:bodyPr>
          <a:lstStyle/>
          <a:p>
            <a:r>
              <a:rPr lang="en-US" sz="1100" dirty="0" smtClean="0">
                <a:solidFill>
                  <a:schemeClr val="tx1"/>
                </a:solidFill>
              </a:rPr>
              <a:t>Figure 27: Arduino pro mini</a:t>
            </a:r>
            <a:endParaRPr lang="en-US" sz="1100" dirty="0">
              <a:solidFill>
                <a:schemeClr val="tx1"/>
              </a:solidFill>
            </a:endParaRPr>
          </a:p>
        </p:txBody>
      </p:sp>
      <p:cxnSp>
        <p:nvCxnSpPr>
          <p:cNvPr id="11" name="Straight Arrow Connector 10"/>
          <p:cNvCxnSpPr/>
          <p:nvPr/>
        </p:nvCxnSpPr>
        <p:spPr>
          <a:xfrm>
            <a:off x="4052454" y="3669694"/>
            <a:ext cx="2029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085391" y="3515805"/>
            <a:ext cx="981359" cy="307777"/>
          </a:xfrm>
          <a:prstGeom prst="rect">
            <a:avLst/>
          </a:prstGeom>
          <a:noFill/>
        </p:spPr>
        <p:txBody>
          <a:bodyPr wrap="none" rtlCol="0">
            <a:spAutoFit/>
          </a:bodyPr>
          <a:lstStyle/>
          <a:p>
            <a:r>
              <a:rPr lang="en-US" dirty="0" smtClean="0">
                <a:solidFill>
                  <a:schemeClr val="tx1"/>
                </a:solidFill>
              </a:rPr>
              <a:t>Power led</a:t>
            </a:r>
            <a:endParaRPr lang="en-US" dirty="0">
              <a:solidFill>
                <a:schemeClr val="tx1"/>
              </a:solidFill>
            </a:endParaRPr>
          </a:p>
        </p:txBody>
      </p:sp>
    </p:spTree>
    <p:extLst>
      <p:ext uri="{BB962C8B-B14F-4D97-AF65-F5344CB8AC3E}">
        <p14:creationId xmlns:p14="http://schemas.microsoft.com/office/powerpoint/2010/main" val="2548604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extra parts</a:t>
            </a:r>
          </a:p>
        </p:txBody>
      </p:sp>
      <p:sp>
        <p:nvSpPr>
          <p:cNvPr id="3" name="Text Placeholder 2"/>
          <p:cNvSpPr>
            <a:spLocks noGrp="1"/>
          </p:cNvSpPr>
          <p:nvPr>
            <p:ph type="body" idx="1"/>
          </p:nvPr>
        </p:nvSpPr>
        <p:spPr>
          <a:xfrm>
            <a:off x="563613" y="1402439"/>
            <a:ext cx="8076561" cy="3033900"/>
          </a:xfrm>
        </p:spPr>
        <p:txBody>
          <a:bodyPr/>
          <a:lstStyle/>
          <a:p>
            <a:r>
              <a:rPr lang="en-US" dirty="0" smtClean="0"/>
              <a:t>Table below show the current draw of a Arduino pro mini with and without power LED</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421" y="2368663"/>
            <a:ext cx="8322944" cy="1704573"/>
          </a:xfrm>
          <a:prstGeom prst="rect">
            <a:avLst/>
          </a:prstGeom>
        </p:spPr>
      </p:pic>
      <p:sp>
        <p:nvSpPr>
          <p:cNvPr id="6" name="TextBox 5"/>
          <p:cNvSpPr txBox="1"/>
          <p:nvPr/>
        </p:nvSpPr>
        <p:spPr>
          <a:xfrm>
            <a:off x="357294" y="4089345"/>
            <a:ext cx="4820550" cy="261610"/>
          </a:xfrm>
          <a:prstGeom prst="rect">
            <a:avLst/>
          </a:prstGeom>
          <a:noFill/>
        </p:spPr>
        <p:txBody>
          <a:bodyPr wrap="none" rtlCol="0">
            <a:spAutoFit/>
          </a:bodyPr>
          <a:lstStyle/>
          <a:p>
            <a:r>
              <a:rPr lang="en-US" sz="1100" dirty="0">
                <a:solidFill>
                  <a:schemeClr val="tx1"/>
                </a:solidFill>
              </a:rPr>
              <a:t>Table 7: </a:t>
            </a:r>
            <a:r>
              <a:rPr lang="en-US" sz="1100" dirty="0" smtClean="0">
                <a:solidFill>
                  <a:schemeClr val="tx1"/>
                </a:solidFill>
              </a:rPr>
              <a:t>comparison </a:t>
            </a:r>
            <a:r>
              <a:rPr lang="en-US" sz="1100" dirty="0">
                <a:solidFill>
                  <a:schemeClr val="tx1"/>
                </a:solidFill>
              </a:rPr>
              <a:t>of </a:t>
            </a:r>
            <a:r>
              <a:rPr lang="en-US" sz="1100" dirty="0" smtClean="0">
                <a:solidFill>
                  <a:schemeClr val="tx1"/>
                </a:solidFill>
              </a:rPr>
              <a:t>power consumption in Arduino pro mini | </a:t>
            </a:r>
            <a:r>
              <a:rPr lang="en-US" sz="1100" dirty="0">
                <a:solidFill>
                  <a:schemeClr val="tx1"/>
                </a:solidFill>
                <a:hlinkClick r:id="rId3"/>
              </a:rPr>
              <a:t>YouTube</a:t>
            </a:r>
            <a:r>
              <a:rPr lang="en-US" sz="1100" dirty="0">
                <a:solidFill>
                  <a:schemeClr val="tx1"/>
                </a:solidFill>
              </a:rPr>
              <a:t> </a:t>
            </a:r>
          </a:p>
        </p:txBody>
      </p:sp>
    </p:spTree>
    <p:extLst>
      <p:ext uri="{BB962C8B-B14F-4D97-AF65-F5344CB8AC3E}">
        <p14:creationId xmlns:p14="http://schemas.microsoft.com/office/powerpoint/2010/main" val="2445486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
            </a:r>
            <a:r>
              <a:rPr lang="en-US" dirty="0" smtClean="0"/>
              <a:t>required peripherals</a:t>
            </a:r>
            <a:endParaRPr lang="en-US" dirty="0"/>
          </a:p>
        </p:txBody>
      </p:sp>
      <p:sp>
        <p:nvSpPr>
          <p:cNvPr id="3" name="Text Placeholder 2"/>
          <p:cNvSpPr>
            <a:spLocks noGrp="1"/>
          </p:cNvSpPr>
          <p:nvPr>
            <p:ph type="body" idx="1"/>
          </p:nvPr>
        </p:nvSpPr>
        <p:spPr>
          <a:xfrm>
            <a:off x="528977" y="1388584"/>
            <a:ext cx="8240949" cy="3033900"/>
          </a:xfrm>
        </p:spPr>
        <p:txBody>
          <a:bodyPr/>
          <a:lstStyle/>
          <a:p>
            <a:r>
              <a:rPr lang="en-US" sz="2000" dirty="0" smtClean="0"/>
              <a:t>As we saw in the last example, it is very important to use only required and necessary peripherals, no more and no less</a:t>
            </a:r>
            <a:endParaRPr lang="en-US" sz="2000" dirty="0"/>
          </a:p>
          <a:p>
            <a:pPr lvl="1">
              <a:buFont typeface="Wingdings" panose="05000000000000000000" pitchFamily="2" charset="2"/>
              <a:buChar char="Ø"/>
            </a:pPr>
            <a:r>
              <a:rPr lang="en-US" sz="1800" dirty="0"/>
              <a:t>We </a:t>
            </a:r>
            <a:r>
              <a:rPr lang="en-US" sz="1800" dirty="0" smtClean="0"/>
              <a:t>have </a:t>
            </a:r>
            <a:r>
              <a:rPr lang="en-US" sz="1800" dirty="0"/>
              <a:t>to design the hardware according to this </a:t>
            </a:r>
            <a:r>
              <a:rPr lang="en-US" sz="1800" dirty="0" smtClean="0"/>
              <a:t>principle</a:t>
            </a:r>
            <a:r>
              <a:rPr lang="en-US" sz="1800" dirty="0"/>
              <a:t> </a:t>
            </a:r>
            <a:r>
              <a:rPr lang="en-US" sz="1800" dirty="0" smtClean="0"/>
              <a:t>to reduce power consumption in nodes.</a:t>
            </a:r>
          </a:p>
          <a:p>
            <a:endParaRPr lang="en-US" sz="2000" dirty="0"/>
          </a:p>
          <a:p>
            <a:r>
              <a:rPr lang="en-US" sz="2000" dirty="0"/>
              <a:t>Microcontroller development boards are PCBs with additional circuitry to support the microcontroller to make it more convenient to </a:t>
            </a:r>
            <a:r>
              <a:rPr lang="en-US" sz="2000" u="sng" dirty="0"/>
              <a:t>prototype</a:t>
            </a:r>
            <a:r>
              <a:rPr lang="en-US" sz="2000" dirty="0"/>
              <a:t> with and program the chip </a:t>
            </a:r>
            <a:endParaRPr lang="en-US" sz="2000" dirty="0" smtClean="0"/>
          </a:p>
          <a:p>
            <a:endParaRPr lang="en-US" sz="2000" dirty="0"/>
          </a:p>
          <a:p>
            <a:r>
              <a:rPr lang="en-US" sz="2000" dirty="0" err="1" smtClean="0"/>
              <a:t>SoC</a:t>
            </a:r>
            <a:r>
              <a:rPr lang="en-US" sz="2000" dirty="0" smtClean="0"/>
              <a:t> and SBC are good as prototypes but not usually ideal for real product</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68</a:t>
            </a:fld>
            <a:endParaRPr lang="en"/>
          </a:p>
        </p:txBody>
      </p:sp>
      <p:sp>
        <p:nvSpPr>
          <p:cNvPr id="5" name="TextBox 4"/>
          <p:cNvSpPr txBox="1"/>
          <p:nvPr/>
        </p:nvSpPr>
        <p:spPr>
          <a:xfrm>
            <a:off x="0" y="4852600"/>
            <a:ext cx="5471370" cy="276999"/>
          </a:xfrm>
          <a:prstGeom prst="rect">
            <a:avLst/>
          </a:prstGeom>
          <a:noFill/>
        </p:spPr>
        <p:txBody>
          <a:bodyPr wrap="none" rtlCol="0">
            <a:spAutoFit/>
          </a:bodyPr>
          <a:lstStyle/>
          <a:p>
            <a:r>
              <a:rPr lang="en-US" sz="1200" dirty="0">
                <a:solidFill>
                  <a:schemeClr val="tx1"/>
                </a:solidFill>
                <a:hlinkClick r:id="rId2"/>
              </a:rPr>
              <a:t>https://developer.ibm.com/articles/iot-lp101-best-hardware-devices-iot-project/</a:t>
            </a:r>
            <a:endParaRPr lang="en-US" sz="1200" dirty="0">
              <a:solidFill>
                <a:schemeClr val="tx1"/>
              </a:solidFill>
            </a:endParaRPr>
          </a:p>
        </p:txBody>
      </p:sp>
    </p:spTree>
    <p:extLst>
      <p:ext uri="{BB962C8B-B14F-4D97-AF65-F5344CB8AC3E}">
        <p14:creationId xmlns:p14="http://schemas.microsoft.com/office/powerpoint/2010/main" val="17850637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PCB design</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69</a:t>
            </a:fld>
            <a:endParaRPr lang="en"/>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7444" y1="7600" x2="89607" y2="7300"/>
                        <a14:foregroundMark x1="89607" y1="7600" x2="90028" y2="92700"/>
                        <a14:foregroundMark x1="90871" y1="14500" x2="90871" y2="40800"/>
                        <a14:foregroundMark x1="91854" y1="43400" x2="91292" y2="75100"/>
                      </a14:backgroundRemoval>
                    </a14:imgEffect>
                  </a14:imgLayer>
                </a14:imgProps>
              </a:ext>
              <a:ext uri="{28A0092B-C50C-407E-A947-70E740481C1C}">
                <a14:useLocalDpi xmlns:a14="http://schemas.microsoft.com/office/drawing/2010/main" val="0"/>
              </a:ext>
            </a:extLst>
          </a:blip>
          <a:stretch>
            <a:fillRect/>
          </a:stretch>
        </p:blipFill>
        <p:spPr>
          <a:xfrm>
            <a:off x="3725404" y="2520817"/>
            <a:ext cx="1536602" cy="2206335"/>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65078" y="1104458"/>
            <a:ext cx="3078117" cy="1603987"/>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88182" y1="73643" x2="86818" y2="84238"/>
                        <a14:foregroundMark x1="91818" y1="62274" x2="75455" y2="95090"/>
                        <a14:foregroundMark x1="81818" y1="65375" x2="91818" y2="84755"/>
                        <a14:foregroundMark x1="84091" y1="19638" x2="80909" y2="79845"/>
                        <a14:foregroundMark x1="54318" y1="29457" x2="40455" y2="79845"/>
                      </a14:backgroundRemoval>
                    </a14:imgEffect>
                  </a14:imgLayer>
                </a14:imgProps>
              </a:ext>
              <a:ext uri="{28A0092B-C50C-407E-A947-70E740481C1C}">
                <a14:useLocalDpi xmlns:a14="http://schemas.microsoft.com/office/drawing/2010/main" val="0"/>
              </a:ext>
            </a:extLst>
          </a:blip>
          <a:stretch>
            <a:fillRect/>
          </a:stretch>
        </p:blipFill>
        <p:spPr>
          <a:xfrm>
            <a:off x="3725404" y="1104457"/>
            <a:ext cx="1536602" cy="135151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078" y="2775274"/>
            <a:ext cx="3078117" cy="1951878"/>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44215" y="1104457"/>
            <a:ext cx="3547260" cy="2012815"/>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foregroundMark x1="20792" y1="13095" x2="40792" y2="39048"/>
                        <a14:foregroundMark x1="18416" y1="17381" x2="14653" y2="19762"/>
                        <a14:foregroundMark x1="23762" y1="15714" x2="29505" y2="20476"/>
                        <a14:foregroundMark x1="26139" y1="10238" x2="33465" y2="17381"/>
                        <a14:foregroundMark x1="23960" y1="9048" x2="11485" y2="16905"/>
                        <a14:foregroundMark x1="26931" y1="16190" x2="16436" y2="25000"/>
                        <a14:foregroundMark x1="24950" y1="16905" x2="16040" y2="25476"/>
                        <a14:foregroundMark x1="16436" y1="16667" x2="10495" y2="20238"/>
                        <a14:foregroundMark x1="77426" y1="75238" x2="83366" y2="88571"/>
                        <a14:foregroundMark x1="80594" y1="74762" x2="86535" y2="91667"/>
                        <a14:foregroundMark x1="75842" y1="76190" x2="82376" y2="94524"/>
                        <a14:foregroundMark x1="82376" y1="95714" x2="90297" y2="95000"/>
                        <a14:foregroundMark x1="81584" y1="76429" x2="90495" y2="90952"/>
                        <a14:foregroundMark x1="80990" y1="76190" x2="91881" y2="91667"/>
                        <a14:foregroundMark x1="75248" y1="77857" x2="82574" y2="98571"/>
                        <a14:foregroundMark x1="82970" y1="98571" x2="91287" y2="97143"/>
                        <a14:foregroundMark x1="81584" y1="73810" x2="81584" y2="73810"/>
                        <a14:foregroundMark x1="82376" y1="74048" x2="82376" y2="74048"/>
                        <a14:foregroundMark x1="81980" y1="72143" x2="88911" y2="83571"/>
                        <a14:foregroundMark x1="83366" y1="72619" x2="88515" y2="82143"/>
                        <a14:foregroundMark x1="92475" y1="92857" x2="93267" y2="95952"/>
                        <a14:foregroundMark x1="9109" y1="16667" x2="25149" y2="6905"/>
                        <a14:backgroundMark x1="74455" y1="77619" x2="77228" y2="85952"/>
                        <a14:backgroundMark x1="76634" y1="84524" x2="81188" y2="98571"/>
                        <a14:backgroundMark x1="91881" y1="98571" x2="86733" y2="99286"/>
                      </a14:backgroundRemoval>
                    </a14:imgEffect>
                  </a14:imgLayer>
                </a14:imgProps>
              </a:ext>
              <a:ext uri="{28A0092B-C50C-407E-A947-70E740481C1C}">
                <a14:useLocalDpi xmlns:a14="http://schemas.microsoft.com/office/drawing/2010/main" val="0"/>
              </a:ext>
            </a:extLst>
          </a:blip>
          <a:stretch>
            <a:fillRect/>
          </a:stretch>
        </p:blipFill>
        <p:spPr>
          <a:xfrm>
            <a:off x="5444215" y="3179618"/>
            <a:ext cx="2619537" cy="1547534"/>
          </a:xfrm>
          <a:prstGeom prst="rect">
            <a:avLst/>
          </a:prstGeom>
        </p:spPr>
      </p:pic>
      <p:sp>
        <p:nvSpPr>
          <p:cNvPr id="3" name="TextBox 2"/>
          <p:cNvSpPr txBox="1"/>
          <p:nvPr/>
        </p:nvSpPr>
        <p:spPr>
          <a:xfrm>
            <a:off x="376561" y="4727152"/>
            <a:ext cx="1220206" cy="261610"/>
          </a:xfrm>
          <a:prstGeom prst="rect">
            <a:avLst/>
          </a:prstGeom>
          <a:noFill/>
        </p:spPr>
        <p:txBody>
          <a:bodyPr wrap="none" rtlCol="0">
            <a:spAutoFit/>
          </a:bodyPr>
          <a:lstStyle/>
          <a:p>
            <a:r>
              <a:rPr lang="en-US" sz="1100" dirty="0" smtClean="0">
                <a:solidFill>
                  <a:schemeClr val="tx1"/>
                </a:solidFill>
              </a:rPr>
              <a:t>Figure 28: PCBs</a:t>
            </a:r>
            <a:endParaRPr lang="en-US" sz="1100" dirty="0">
              <a:solidFill>
                <a:schemeClr val="tx1"/>
              </a:solidFill>
            </a:endParaRPr>
          </a:p>
        </p:txBody>
      </p:sp>
    </p:spTree>
    <p:extLst>
      <p:ext uri="{BB962C8B-B14F-4D97-AF65-F5344CB8AC3E}">
        <p14:creationId xmlns:p14="http://schemas.microsoft.com/office/powerpoint/2010/main" val="646726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Inria Sans" panose="020B0604020202020204" charset="0"/>
                <a:cs typeface="Times New Roman" panose="02020603050405020304" pitchFamily="18" charset="0"/>
              </a:rPr>
              <a:t>Introduction</a:t>
            </a:r>
            <a:endParaRPr lang="en-US" dirty="0"/>
          </a:p>
        </p:txBody>
      </p:sp>
      <p:sp>
        <p:nvSpPr>
          <p:cNvPr id="3" name="Text Placeholder 2"/>
          <p:cNvSpPr>
            <a:spLocks noGrp="1"/>
          </p:cNvSpPr>
          <p:nvPr>
            <p:ph type="body" idx="1"/>
          </p:nvPr>
        </p:nvSpPr>
        <p:spPr/>
        <p:txBody>
          <a:bodyPr/>
          <a:lstStyle/>
          <a:p>
            <a:r>
              <a:rPr lang="en-US" sz="1700" dirty="0">
                <a:latin typeface="Inria Sans" panose="020B0604020202020204" charset="0"/>
                <a:cs typeface="Times New Roman" panose="02020603050405020304" pitchFamily="18" charset="0"/>
              </a:rPr>
              <a:t>Many of </a:t>
            </a:r>
            <a:r>
              <a:rPr lang="en-US" sz="1700" dirty="0" smtClean="0">
                <a:latin typeface="Inria Sans" panose="020B0604020202020204" charset="0"/>
                <a:cs typeface="Times New Roman" panose="02020603050405020304" pitchFamily="18" charset="0"/>
              </a:rPr>
              <a:t>these challenges </a:t>
            </a:r>
            <a:r>
              <a:rPr lang="en-US" sz="1700" dirty="0">
                <a:latin typeface="Inria Sans" panose="020B0604020202020204" charset="0"/>
                <a:cs typeface="Times New Roman" panose="02020603050405020304" pitchFamily="18" charset="0"/>
              </a:rPr>
              <a:t>are technical, including interoperability and scalability </a:t>
            </a:r>
            <a:endParaRPr lang="en-US" sz="1700" dirty="0" smtClean="0">
              <a:latin typeface="Inria Sans" panose="020B0604020202020204" charset="0"/>
              <a:cs typeface="Times New Roman" panose="02020603050405020304" pitchFamily="18" charset="0"/>
            </a:endParaRPr>
          </a:p>
          <a:p>
            <a:endParaRPr lang="en-US" sz="1700" dirty="0">
              <a:latin typeface="Inria Sans" panose="020B0604020202020204" charset="0"/>
              <a:cs typeface="Times New Roman" panose="02020603050405020304" pitchFamily="18" charset="0"/>
            </a:endParaRPr>
          </a:p>
          <a:p>
            <a:r>
              <a:rPr lang="en-US" sz="1700" dirty="0" smtClean="0">
                <a:latin typeface="Inria Sans" panose="020B0604020202020204" charset="0"/>
                <a:cs typeface="Times New Roman" panose="02020603050405020304" pitchFamily="18" charset="0"/>
              </a:rPr>
              <a:t>Reducing power consumption and increasing battery life is one of the most important challenges especially in LP applications</a:t>
            </a:r>
          </a:p>
          <a:p>
            <a:pPr marL="114300" indent="0">
              <a:buNone/>
            </a:pPr>
            <a:endParaRPr lang="en-US" sz="1700" dirty="0" smtClean="0">
              <a:latin typeface="Inria Sans" panose="020B0604020202020204" charset="0"/>
              <a:cs typeface="Times New Roman" panose="02020603050405020304" pitchFamily="18" charset="0"/>
            </a:endParaRPr>
          </a:p>
          <a:p>
            <a:r>
              <a:rPr lang="en-US" sz="1700" dirty="0">
                <a:latin typeface="Inria Sans" panose="020B0604020202020204" charset="0"/>
                <a:cs typeface="Times New Roman" panose="02020603050405020304" pitchFamily="18" charset="0"/>
              </a:rPr>
              <a:t>How to invest in the </a:t>
            </a:r>
            <a:r>
              <a:rPr lang="en-US" sz="1700" dirty="0" err="1">
                <a:latin typeface="Inria Sans" panose="020B0604020202020204" charset="0"/>
                <a:cs typeface="Times New Roman" panose="02020603050405020304" pitchFamily="18" charset="0"/>
              </a:rPr>
              <a:t>IoT</a:t>
            </a:r>
            <a:r>
              <a:rPr lang="en-US" sz="1700" dirty="0">
                <a:latin typeface="Inria Sans" panose="020B0604020202020204" charset="0"/>
                <a:cs typeface="Times New Roman" panose="02020603050405020304" pitchFamily="18" charset="0"/>
              </a:rPr>
              <a:t> is a challenge for business </a:t>
            </a:r>
            <a:endParaRPr lang="en-US" sz="1700" dirty="0" smtClean="0">
              <a:latin typeface="Inria Sans" panose="020B0604020202020204" charset="0"/>
              <a:cs typeface="Times New Roman" panose="02020603050405020304" pitchFamily="18" charset="0"/>
            </a:endParaRPr>
          </a:p>
          <a:p>
            <a:pPr marL="114300" indent="0">
              <a:buNone/>
            </a:pPr>
            <a:endParaRPr lang="en-US" sz="1700" dirty="0" smtClean="0">
              <a:latin typeface="Inria Sans" panose="020B0604020202020204" charset="0"/>
              <a:cs typeface="Times New Roman" panose="02020603050405020304" pitchFamily="18" charset="0"/>
            </a:endParaRPr>
          </a:p>
          <a:p>
            <a:r>
              <a:rPr lang="en-US" sz="1700" dirty="0">
                <a:latin typeface="Inria Sans" panose="020B0604020202020204" charset="0"/>
                <a:cs typeface="Times New Roman" panose="02020603050405020304" pitchFamily="18" charset="0"/>
              </a:rPr>
              <a:t>Major social, legal and ethical challenges, including security and </a:t>
            </a:r>
            <a:r>
              <a:rPr lang="en-US" sz="1700" dirty="0" smtClean="0">
                <a:latin typeface="Inria Sans" panose="020B0604020202020204" charset="0"/>
                <a:cs typeface="Times New Roman" panose="02020603050405020304" pitchFamily="18" charset="0"/>
              </a:rPr>
              <a:t>privacy</a:t>
            </a:r>
          </a:p>
          <a:p>
            <a:pPr marL="114300" indent="0">
              <a:buNone/>
            </a:pPr>
            <a:endParaRPr lang="en-US" sz="1700" dirty="0">
              <a:latin typeface="Inria Sans" panose="020B0604020202020204" charset="0"/>
              <a:cs typeface="Times New Roman" panose="02020603050405020304" pitchFamily="18" charset="0"/>
            </a:endParaRPr>
          </a:p>
          <a:p>
            <a:r>
              <a:rPr lang="en-US" sz="1700" dirty="0">
                <a:latin typeface="Inria Sans" panose="020B0604020202020204" charset="0"/>
                <a:cs typeface="Times New Roman" panose="02020603050405020304" pitchFamily="18" charset="0"/>
              </a:rPr>
              <a:t>As the future </a:t>
            </a:r>
            <a:r>
              <a:rPr lang="en-US" sz="1700" dirty="0" err="1">
                <a:latin typeface="Inria Sans" panose="020B0604020202020204" charset="0"/>
                <a:cs typeface="Times New Roman" panose="02020603050405020304" pitchFamily="18" charset="0"/>
              </a:rPr>
              <a:t>IoT</a:t>
            </a:r>
            <a:r>
              <a:rPr lang="en-US" sz="1700" dirty="0">
                <a:latin typeface="Inria Sans" panose="020B0604020202020204" charset="0"/>
                <a:cs typeface="Times New Roman" panose="02020603050405020304" pitchFamily="18" charset="0"/>
              </a:rPr>
              <a:t> will be a multi-national, multi-industry, multi-technology infrastructure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0069283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Lowering the Voltage</a:t>
            </a:r>
          </a:p>
        </p:txBody>
      </p:sp>
      <p:sp>
        <p:nvSpPr>
          <p:cNvPr id="3" name="Text Placeholder 2"/>
          <p:cNvSpPr>
            <a:spLocks noGrp="1"/>
          </p:cNvSpPr>
          <p:nvPr>
            <p:ph type="body" idx="1"/>
          </p:nvPr>
        </p:nvSpPr>
        <p:spPr>
          <a:xfrm>
            <a:off x="528977" y="1409367"/>
            <a:ext cx="7859950" cy="3033900"/>
          </a:xfrm>
        </p:spPr>
        <p:txBody>
          <a:bodyPr/>
          <a:lstStyle/>
          <a:p>
            <a:r>
              <a:rPr lang="en-US" sz="2000" dirty="0"/>
              <a:t>One of the easiest ways to reduce current is to lower the voltage you give to the </a:t>
            </a:r>
            <a:r>
              <a:rPr lang="en-US" sz="2000" dirty="0" smtClean="0"/>
              <a:t>board.[12]</a:t>
            </a:r>
          </a:p>
          <a:p>
            <a:endParaRPr lang="en-US" sz="2000" dirty="0" smtClean="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70</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298" y="2061441"/>
            <a:ext cx="5651775" cy="2524359"/>
          </a:xfrm>
          <a:prstGeom prst="rect">
            <a:avLst/>
          </a:prstGeom>
        </p:spPr>
      </p:pic>
      <p:sp>
        <p:nvSpPr>
          <p:cNvPr id="7" name="Rectangle 6"/>
          <p:cNvSpPr/>
          <p:nvPr/>
        </p:nvSpPr>
        <p:spPr>
          <a:xfrm>
            <a:off x="-56836" y="4881890"/>
            <a:ext cx="3802644" cy="261610"/>
          </a:xfrm>
          <a:prstGeom prst="rect">
            <a:avLst/>
          </a:prstGeom>
        </p:spPr>
        <p:txBody>
          <a:bodyPr wrap="none">
            <a:spAutoFit/>
          </a:bodyPr>
          <a:lstStyle/>
          <a:p>
            <a:r>
              <a:rPr lang="en-US" sz="1100" dirty="0" smtClean="0">
                <a:solidFill>
                  <a:schemeClr val="dk1"/>
                </a:solidFill>
                <a:latin typeface="Inria Sans Light"/>
                <a:ea typeface="Inria Sans Light"/>
                <a:cs typeface="Inria Sans Light"/>
              </a:rPr>
              <a:t>[12] </a:t>
            </a:r>
            <a:r>
              <a:rPr lang="en-US" sz="1100" dirty="0">
                <a:solidFill>
                  <a:srgbClr val="FFFFFF"/>
                </a:solidFill>
                <a:latin typeface="Inria Sans" panose="020B0604020202020204" charset="0"/>
                <a:cs typeface="Times New Roman" panose="02020603050405020304" pitchFamily="18" charset="0"/>
              </a:rPr>
              <a:t>A SURVEY ABOUT POWER CONSUMPTION FOR ARDUINO</a:t>
            </a:r>
            <a:endParaRPr lang="en-US" sz="1100" dirty="0">
              <a:solidFill>
                <a:schemeClr val="dk1"/>
              </a:solidFill>
              <a:latin typeface="Inria Sans Light"/>
              <a:ea typeface="Inria Sans Light"/>
              <a:cs typeface="Inria Sans Light"/>
            </a:endParaRPr>
          </a:p>
        </p:txBody>
      </p:sp>
      <p:sp>
        <p:nvSpPr>
          <p:cNvPr id="8" name="TextBox 7"/>
          <p:cNvSpPr txBox="1"/>
          <p:nvPr/>
        </p:nvSpPr>
        <p:spPr>
          <a:xfrm>
            <a:off x="1460445" y="4566798"/>
            <a:ext cx="3401893" cy="246221"/>
          </a:xfrm>
          <a:prstGeom prst="rect">
            <a:avLst/>
          </a:prstGeom>
          <a:noFill/>
        </p:spPr>
        <p:txBody>
          <a:bodyPr wrap="none" rtlCol="0">
            <a:spAutoFit/>
          </a:bodyPr>
          <a:lstStyle/>
          <a:p>
            <a:r>
              <a:rPr lang="en-US" sz="1000" dirty="0" smtClean="0">
                <a:solidFill>
                  <a:schemeClr val="tx1"/>
                </a:solidFill>
              </a:rPr>
              <a:t>Figure 29: impact of working voltage on current draw [12]</a:t>
            </a:r>
            <a:endParaRPr lang="en-US" sz="1000" dirty="0">
              <a:solidFill>
                <a:schemeClr val="tx1"/>
              </a:solidFill>
            </a:endParaRPr>
          </a:p>
        </p:txBody>
      </p:sp>
    </p:spTree>
    <p:extLst>
      <p:ext uri="{BB962C8B-B14F-4D97-AF65-F5344CB8AC3E}">
        <p14:creationId xmlns:p14="http://schemas.microsoft.com/office/powerpoint/2010/main" val="812232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Lowering the Voltage</a:t>
            </a:r>
          </a:p>
        </p:txBody>
      </p:sp>
      <p:sp>
        <p:nvSpPr>
          <p:cNvPr id="3" name="Text Placeholder 2"/>
          <p:cNvSpPr>
            <a:spLocks noGrp="1"/>
          </p:cNvSpPr>
          <p:nvPr>
            <p:ph type="body" idx="1"/>
          </p:nvPr>
        </p:nvSpPr>
        <p:spPr>
          <a:xfrm>
            <a:off x="542832" y="1381657"/>
            <a:ext cx="8331004" cy="3033900"/>
          </a:xfrm>
        </p:spPr>
        <p:txBody>
          <a:bodyPr/>
          <a:lstStyle/>
          <a:p>
            <a:r>
              <a:rPr lang="en-US" sz="1400" dirty="0"/>
              <a:t>Reducing the voltage, does have a catch though. Reducing the system voltage too much, without reducing clock speed, could make the microcontroller start to behave strangely. In Arduino boards The Mega, Uno, </a:t>
            </a:r>
            <a:r>
              <a:rPr lang="en-US" sz="1400" dirty="0" err="1"/>
              <a:t>nano</a:t>
            </a:r>
            <a:r>
              <a:rPr lang="en-US" sz="1400" dirty="0"/>
              <a:t>, and 5V Pro Mini all use a 16MHz crystal but 3.3V pro mini use a 8MHz crystal.</a:t>
            </a:r>
          </a:p>
          <a:p>
            <a:pPr lvl="1">
              <a:buFont typeface="Wingdings" panose="05000000000000000000" pitchFamily="2" charset="2"/>
              <a:buChar char="Ø"/>
            </a:pPr>
            <a:r>
              <a:rPr lang="en-US" sz="1400" dirty="0"/>
              <a:t>The relationship between clock speed and system voltage is the reason our 3.3V Pro Mini uses a 8MHz clock instead of 16MHz.</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926" y="2524636"/>
            <a:ext cx="6126815" cy="2333087"/>
          </a:xfrm>
          <a:prstGeom prst="rect">
            <a:avLst/>
          </a:prstGeom>
        </p:spPr>
      </p:pic>
      <p:sp>
        <p:nvSpPr>
          <p:cNvPr id="6" name="Rectangle 5"/>
          <p:cNvSpPr/>
          <p:nvPr/>
        </p:nvSpPr>
        <p:spPr>
          <a:xfrm>
            <a:off x="-83128" y="4881890"/>
            <a:ext cx="4572000" cy="261610"/>
          </a:xfrm>
          <a:prstGeom prst="rect">
            <a:avLst/>
          </a:prstGeom>
        </p:spPr>
        <p:txBody>
          <a:bodyPr>
            <a:spAutoFit/>
          </a:bodyPr>
          <a:lstStyle/>
          <a:p>
            <a:r>
              <a:rPr lang="en-US" sz="1050" dirty="0">
                <a:solidFill>
                  <a:schemeClr val="dk1"/>
                </a:solidFill>
                <a:latin typeface="Inria Sans Light"/>
                <a:ea typeface="Inria Sans Light"/>
                <a:cs typeface="Inria Sans Light"/>
              </a:rPr>
              <a:t>[12] </a:t>
            </a:r>
            <a:r>
              <a:rPr lang="en-US" sz="1050" dirty="0">
                <a:solidFill>
                  <a:srgbClr val="FFFFFF"/>
                </a:solidFill>
                <a:latin typeface="Inria Sans" panose="020B0604020202020204" charset="0"/>
                <a:cs typeface="Times New Roman" panose="02020603050405020304" pitchFamily="18" charset="0"/>
              </a:rPr>
              <a:t>A SURVEY ABOUT POWER CONSUMPTION FOR ARDUINO</a:t>
            </a:r>
            <a:endParaRPr lang="en-US" sz="1050" dirty="0">
              <a:solidFill>
                <a:schemeClr val="dk1"/>
              </a:solidFill>
              <a:latin typeface="Inria Sans Light"/>
              <a:ea typeface="Inria Sans Light"/>
              <a:cs typeface="Inria Sans Light"/>
            </a:endParaRPr>
          </a:p>
        </p:txBody>
      </p:sp>
      <p:sp>
        <p:nvSpPr>
          <p:cNvPr id="7" name="Rectangle 6"/>
          <p:cNvSpPr/>
          <p:nvPr/>
        </p:nvSpPr>
        <p:spPr>
          <a:xfrm>
            <a:off x="7707461" y="4008033"/>
            <a:ext cx="1108364" cy="553998"/>
          </a:xfrm>
          <a:prstGeom prst="rect">
            <a:avLst/>
          </a:prstGeom>
        </p:spPr>
        <p:txBody>
          <a:bodyPr wrap="square">
            <a:spAutoFit/>
          </a:bodyPr>
          <a:lstStyle/>
          <a:p>
            <a:r>
              <a:rPr lang="en-US" sz="1000" dirty="0">
                <a:solidFill>
                  <a:schemeClr val="tx1"/>
                </a:solidFill>
              </a:rPr>
              <a:t>Figure </a:t>
            </a:r>
            <a:r>
              <a:rPr lang="en-US" sz="1000" dirty="0" smtClean="0">
                <a:solidFill>
                  <a:schemeClr val="tx1"/>
                </a:solidFill>
              </a:rPr>
              <a:t>30: clock speed and voltage  [</a:t>
            </a:r>
            <a:r>
              <a:rPr lang="en-US" sz="1000" dirty="0">
                <a:solidFill>
                  <a:schemeClr val="tx1"/>
                </a:solidFill>
              </a:rPr>
              <a:t>12]</a:t>
            </a:r>
          </a:p>
        </p:txBody>
      </p:sp>
    </p:spTree>
    <p:extLst>
      <p:ext uri="{BB962C8B-B14F-4D97-AF65-F5344CB8AC3E}">
        <p14:creationId xmlns:p14="http://schemas.microsoft.com/office/powerpoint/2010/main" val="3735256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the Clock Speed</a:t>
            </a:r>
          </a:p>
        </p:txBody>
      </p:sp>
      <p:sp>
        <p:nvSpPr>
          <p:cNvPr id="3" name="Text Placeholder 2"/>
          <p:cNvSpPr>
            <a:spLocks noGrp="1"/>
          </p:cNvSpPr>
          <p:nvPr>
            <p:ph type="body" idx="1"/>
          </p:nvPr>
        </p:nvSpPr>
        <p:spPr>
          <a:xfrm>
            <a:off x="445849" y="1388584"/>
            <a:ext cx="8421059" cy="3033900"/>
          </a:xfrm>
        </p:spPr>
        <p:txBody>
          <a:bodyPr/>
          <a:lstStyle/>
          <a:p>
            <a:r>
              <a:rPr lang="en-US" sz="1600" dirty="0"/>
              <a:t>In projects </a:t>
            </a:r>
            <a:r>
              <a:rPr lang="en-US" sz="1600" dirty="0" smtClean="0"/>
              <a:t>where doesn't </a:t>
            </a:r>
            <a:r>
              <a:rPr lang="en-US" sz="1600" dirty="0"/>
              <a:t>need to execute a large number of instructions in a short amount of time or in projects where timing isn't an issue, reducing the clock speed of the microcontroller can shave a few milliamps off the supply current</a:t>
            </a:r>
            <a:r>
              <a:rPr lang="en-US" sz="1600" dirty="0" smtClean="0"/>
              <a:t>.[12]</a:t>
            </a:r>
            <a:endParaRPr lang="en-US" sz="16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72</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431" y="2226654"/>
            <a:ext cx="5783177" cy="2561796"/>
          </a:xfrm>
          <a:prstGeom prst="rect">
            <a:avLst/>
          </a:prstGeom>
        </p:spPr>
      </p:pic>
      <p:sp>
        <p:nvSpPr>
          <p:cNvPr id="6" name="Rectangle 5"/>
          <p:cNvSpPr/>
          <p:nvPr/>
        </p:nvSpPr>
        <p:spPr>
          <a:xfrm>
            <a:off x="-62346" y="4881890"/>
            <a:ext cx="4572000" cy="261610"/>
          </a:xfrm>
          <a:prstGeom prst="rect">
            <a:avLst/>
          </a:prstGeom>
        </p:spPr>
        <p:txBody>
          <a:bodyPr>
            <a:spAutoFit/>
          </a:bodyPr>
          <a:lstStyle/>
          <a:p>
            <a:r>
              <a:rPr lang="en-US" sz="1050" dirty="0">
                <a:solidFill>
                  <a:schemeClr val="dk1"/>
                </a:solidFill>
                <a:latin typeface="Inria Sans Light"/>
                <a:ea typeface="Inria Sans Light"/>
                <a:cs typeface="Inria Sans Light"/>
              </a:rPr>
              <a:t>[12] </a:t>
            </a:r>
            <a:r>
              <a:rPr lang="en-US" sz="1050" dirty="0">
                <a:solidFill>
                  <a:srgbClr val="FFFFFF"/>
                </a:solidFill>
                <a:latin typeface="Inria Sans" panose="020B0604020202020204" charset="0"/>
                <a:cs typeface="Times New Roman" panose="02020603050405020304" pitchFamily="18" charset="0"/>
              </a:rPr>
              <a:t>A SURVEY ABOUT POWER CONSUMPTION FOR ARDUINO</a:t>
            </a:r>
            <a:endParaRPr lang="en-US" sz="1050" dirty="0">
              <a:solidFill>
                <a:schemeClr val="dk1"/>
              </a:solidFill>
              <a:latin typeface="Inria Sans Light"/>
              <a:ea typeface="Inria Sans Light"/>
              <a:cs typeface="Inria Sans Light"/>
            </a:endParaRPr>
          </a:p>
        </p:txBody>
      </p:sp>
      <p:sp>
        <p:nvSpPr>
          <p:cNvPr id="7" name="Rectangle 6"/>
          <p:cNvSpPr/>
          <p:nvPr/>
        </p:nvSpPr>
        <p:spPr>
          <a:xfrm>
            <a:off x="7261689" y="4215602"/>
            <a:ext cx="1511335" cy="577081"/>
          </a:xfrm>
          <a:prstGeom prst="rect">
            <a:avLst/>
          </a:prstGeom>
        </p:spPr>
        <p:txBody>
          <a:bodyPr wrap="square">
            <a:spAutoFit/>
          </a:bodyPr>
          <a:lstStyle/>
          <a:p>
            <a:r>
              <a:rPr lang="en-US" sz="1050" dirty="0">
                <a:solidFill>
                  <a:schemeClr val="tx1"/>
                </a:solidFill>
              </a:rPr>
              <a:t>Figure </a:t>
            </a:r>
            <a:r>
              <a:rPr lang="en-US" sz="1050" dirty="0" smtClean="0">
                <a:solidFill>
                  <a:schemeClr val="tx1"/>
                </a:solidFill>
              </a:rPr>
              <a:t>31: </a:t>
            </a:r>
            <a:r>
              <a:rPr lang="en-US" sz="1050" dirty="0">
                <a:solidFill>
                  <a:schemeClr val="tx1"/>
                </a:solidFill>
              </a:rPr>
              <a:t>impact of </a:t>
            </a:r>
            <a:r>
              <a:rPr lang="en-US" sz="1050" dirty="0" smtClean="0">
                <a:solidFill>
                  <a:schemeClr val="tx1"/>
                </a:solidFill>
              </a:rPr>
              <a:t>frequency on </a:t>
            </a:r>
            <a:r>
              <a:rPr lang="en-US" sz="1050" dirty="0">
                <a:solidFill>
                  <a:schemeClr val="tx1"/>
                </a:solidFill>
              </a:rPr>
              <a:t>current draw [12]</a:t>
            </a:r>
          </a:p>
        </p:txBody>
      </p:sp>
    </p:spTree>
    <p:extLst>
      <p:ext uri="{BB962C8B-B14F-4D97-AF65-F5344CB8AC3E}">
        <p14:creationId xmlns:p14="http://schemas.microsoft.com/office/powerpoint/2010/main" val="23931362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Important pins</a:t>
            </a:r>
            <a:endParaRPr lang="en-US" dirty="0"/>
          </a:p>
        </p:txBody>
      </p:sp>
      <p:sp>
        <p:nvSpPr>
          <p:cNvPr id="3" name="Subtitle 2"/>
          <p:cNvSpPr>
            <a:spLocks noGrp="1"/>
          </p:cNvSpPr>
          <p:nvPr>
            <p:ph type="subTitle" idx="1"/>
          </p:nvPr>
        </p:nvSpPr>
        <p:spPr/>
        <p:txBody>
          <a:bodyPr/>
          <a:lstStyle/>
          <a:p>
            <a:r>
              <a:rPr lang="en-US" dirty="0" smtClean="0"/>
              <a:t>ADC, PWM</a:t>
            </a:r>
            <a:endParaRPr lang="en-US" dirty="0"/>
          </a:p>
        </p:txBody>
      </p:sp>
      <p:sp>
        <p:nvSpPr>
          <p:cNvPr id="4" name="Rectangle 3"/>
          <p:cNvSpPr/>
          <p:nvPr/>
        </p:nvSpPr>
        <p:spPr>
          <a:xfrm>
            <a:off x="841647" y="2066369"/>
            <a:ext cx="569387" cy="923330"/>
          </a:xfrm>
          <a:prstGeom prst="rect">
            <a:avLst/>
          </a:prstGeom>
        </p:spPr>
        <p:txBody>
          <a:bodyPr wrap="none">
            <a:spAutoFit/>
          </a:bodyPr>
          <a:lstStyle/>
          <a:p>
            <a:r>
              <a:rPr lang="en-US" sz="5400" dirty="0" smtClean="0">
                <a:solidFill>
                  <a:schemeClr val="tx1"/>
                </a:solidFill>
              </a:rPr>
              <a:t>6</a:t>
            </a:r>
            <a:endParaRPr lang="en-US" sz="5400" dirty="0">
              <a:solidFill>
                <a:schemeClr val="tx1"/>
              </a:solidFill>
            </a:endParaRPr>
          </a:p>
        </p:txBody>
      </p:sp>
    </p:spTree>
    <p:extLst>
      <p:ext uri="{BB962C8B-B14F-4D97-AF65-F5344CB8AC3E}">
        <p14:creationId xmlns:p14="http://schemas.microsoft.com/office/powerpoint/2010/main" val="34317812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to Digital converter (ADC)</a:t>
            </a:r>
            <a:endParaRPr lang="en-US" dirty="0"/>
          </a:p>
        </p:txBody>
      </p:sp>
      <p:sp>
        <p:nvSpPr>
          <p:cNvPr id="3" name="Text Placeholder 2"/>
          <p:cNvSpPr>
            <a:spLocks noGrp="1"/>
          </p:cNvSpPr>
          <p:nvPr>
            <p:ph type="body" idx="1"/>
          </p:nvPr>
        </p:nvSpPr>
        <p:spPr>
          <a:xfrm>
            <a:off x="986177" y="1402439"/>
            <a:ext cx="8005298" cy="3033900"/>
          </a:xfrm>
        </p:spPr>
        <p:txBody>
          <a:bodyPr/>
          <a:lstStyle/>
          <a:p>
            <a:r>
              <a:rPr lang="en-US" sz="2000" dirty="0"/>
              <a:t>Everything in the physical world is an analog signal</a:t>
            </a:r>
          </a:p>
          <a:p>
            <a:pPr lvl="1">
              <a:buFont typeface="Wingdings" panose="05000000000000000000" pitchFamily="2" charset="2"/>
              <a:buChar char="Ø"/>
            </a:pPr>
            <a:r>
              <a:rPr lang="en-US" sz="2000" dirty="0"/>
              <a:t>Sound, light, temperature, </a:t>
            </a:r>
            <a:r>
              <a:rPr lang="en-US" sz="2000" dirty="0" smtClean="0"/>
              <a:t>pressure</a:t>
            </a:r>
          </a:p>
          <a:p>
            <a:pPr marL="571500" lvl="1" indent="0">
              <a:buNone/>
            </a:pPr>
            <a:endParaRPr lang="en-US" sz="2000" dirty="0"/>
          </a:p>
          <a:p>
            <a:r>
              <a:rPr lang="en-US" sz="2000" dirty="0"/>
              <a:t>Need to convert into </a:t>
            </a:r>
            <a:r>
              <a:rPr lang="en-US" sz="2000" dirty="0" smtClean="0"/>
              <a:t>digital signals</a:t>
            </a:r>
            <a:endParaRPr lang="en-US" sz="2000" dirty="0"/>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74</a:t>
            </a:fld>
            <a:endParaRPr lang="en"/>
          </a:p>
        </p:txBody>
      </p:sp>
      <p:sp>
        <p:nvSpPr>
          <p:cNvPr id="5" name="Rectangle 4"/>
          <p:cNvSpPr/>
          <p:nvPr/>
        </p:nvSpPr>
        <p:spPr>
          <a:xfrm>
            <a:off x="0" y="4835723"/>
            <a:ext cx="3780202" cy="261610"/>
          </a:xfrm>
          <a:prstGeom prst="rect">
            <a:avLst/>
          </a:prstGeom>
        </p:spPr>
        <p:txBody>
          <a:bodyPr wrap="none">
            <a:spAutoFit/>
          </a:bodyPr>
          <a:lstStyle/>
          <a:p>
            <a:r>
              <a:rPr lang="en-US" sz="1100" dirty="0" smtClean="0">
                <a:solidFill>
                  <a:schemeClr val="tx1"/>
                </a:solidFill>
              </a:rPr>
              <a:t>[13] EECS </a:t>
            </a:r>
            <a:r>
              <a:rPr lang="en-US" sz="1100" dirty="0">
                <a:solidFill>
                  <a:schemeClr val="tx1"/>
                </a:solidFill>
              </a:rPr>
              <a:t>373 Design of Microprocessor-Based Systems</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903" y1="65537" x2="12870" y2="67232"/>
                        <a14:foregroundMark x1="29928" y1="66667" x2="40552" y2="66667"/>
                        <a14:foregroundMark x1="46170" y1="45763" x2="51583" y2="77966"/>
                        <a14:foregroundMark x1="57712" y1="67797" x2="69050" y2="64407"/>
                        <a14:foregroundMark x1="74464" y1="49153" x2="82635" y2="81356"/>
                        <a14:foregroundMark x1="86006" y1="65537" x2="94893" y2="66667"/>
                        <a14:foregroundMark x1="44127" y1="85311" x2="44331" y2="86441"/>
                        <a14:foregroundMark x1="44637" y1="89266" x2="45250" y2="90960"/>
                        <a14:foregroundMark x1="54239" y1="90960" x2="54750" y2="90395"/>
                        <a14:foregroundMark x1="55567" y1="84746" x2="55158" y2="88136"/>
                        <a14:foregroundMark x1="54443" y1="42373" x2="55158" y2="45198"/>
                        <a14:foregroundMark x1="55465" y1="46893" x2="55465" y2="49718"/>
                        <a14:foregroundMark x1="45250" y1="42938" x2="44637" y2="44068"/>
                        <a14:foregroundMark x1="44331" y1="46893" x2="44127" y2="50847"/>
                      </a14:backgroundRemoval>
                    </a14:imgEffect>
                  </a14:imgLayer>
                </a14:imgProps>
              </a:ext>
              <a:ext uri="{28A0092B-C50C-407E-A947-70E740481C1C}">
                <a14:useLocalDpi xmlns:a14="http://schemas.microsoft.com/office/drawing/2010/main" val="0"/>
              </a:ext>
            </a:extLst>
          </a:blip>
          <a:stretch>
            <a:fillRect/>
          </a:stretch>
        </p:blipFill>
        <p:spPr>
          <a:xfrm>
            <a:off x="841736" y="2983573"/>
            <a:ext cx="7460627" cy="1348857"/>
          </a:xfrm>
          <a:prstGeom prst="rect">
            <a:avLst/>
          </a:prstGeom>
        </p:spPr>
      </p:pic>
      <p:sp>
        <p:nvSpPr>
          <p:cNvPr id="7" name="TextBox 6"/>
          <p:cNvSpPr txBox="1"/>
          <p:nvPr/>
        </p:nvSpPr>
        <p:spPr>
          <a:xfrm>
            <a:off x="986177" y="2983573"/>
            <a:ext cx="1128835" cy="523220"/>
          </a:xfrm>
          <a:prstGeom prst="rect">
            <a:avLst/>
          </a:prstGeom>
          <a:noFill/>
        </p:spPr>
        <p:txBody>
          <a:bodyPr wrap="none" rtlCol="0">
            <a:spAutoFit/>
          </a:bodyPr>
          <a:lstStyle/>
          <a:p>
            <a:r>
              <a:rPr lang="en-US" dirty="0" smtClean="0"/>
              <a:t>Physical </a:t>
            </a:r>
          </a:p>
          <a:p>
            <a:r>
              <a:rPr lang="en-US" dirty="0" smtClean="0"/>
              <a:t>phenomena</a:t>
            </a:r>
            <a:endParaRPr lang="en-US" dirty="0"/>
          </a:p>
        </p:txBody>
      </p:sp>
      <p:sp>
        <p:nvSpPr>
          <p:cNvPr id="8" name="TextBox 7"/>
          <p:cNvSpPr txBox="1"/>
          <p:nvPr/>
        </p:nvSpPr>
        <p:spPr>
          <a:xfrm>
            <a:off x="3026775" y="2983573"/>
            <a:ext cx="1050288" cy="523220"/>
          </a:xfrm>
          <a:prstGeom prst="rect">
            <a:avLst/>
          </a:prstGeom>
          <a:noFill/>
        </p:spPr>
        <p:txBody>
          <a:bodyPr wrap="none" rtlCol="0">
            <a:spAutoFit/>
          </a:bodyPr>
          <a:lstStyle/>
          <a:p>
            <a:r>
              <a:rPr lang="en-US" dirty="0" smtClean="0"/>
              <a:t>Voltage or </a:t>
            </a:r>
          </a:p>
          <a:p>
            <a:r>
              <a:rPr lang="en-US" dirty="0" smtClean="0"/>
              <a:t>current</a:t>
            </a:r>
            <a:endParaRPr lang="en-US" dirty="0"/>
          </a:p>
        </p:txBody>
      </p:sp>
      <p:sp>
        <p:nvSpPr>
          <p:cNvPr id="9" name="TextBox 8"/>
          <p:cNvSpPr txBox="1"/>
          <p:nvPr/>
        </p:nvSpPr>
        <p:spPr>
          <a:xfrm>
            <a:off x="5048053" y="2983573"/>
            <a:ext cx="1141659" cy="307777"/>
          </a:xfrm>
          <a:prstGeom prst="rect">
            <a:avLst/>
          </a:prstGeom>
          <a:noFill/>
        </p:spPr>
        <p:txBody>
          <a:bodyPr wrap="none" rtlCol="0">
            <a:spAutoFit/>
          </a:bodyPr>
          <a:lstStyle/>
          <a:p>
            <a:r>
              <a:rPr lang="en-US" dirty="0" smtClean="0"/>
              <a:t>ADC counts</a:t>
            </a:r>
            <a:endParaRPr lang="en-US" dirty="0"/>
          </a:p>
        </p:txBody>
      </p:sp>
      <p:sp>
        <p:nvSpPr>
          <p:cNvPr id="12" name="Rectangle 11"/>
          <p:cNvSpPr/>
          <p:nvPr/>
        </p:nvSpPr>
        <p:spPr>
          <a:xfrm>
            <a:off x="7042523" y="2983573"/>
            <a:ext cx="1259840" cy="523220"/>
          </a:xfrm>
          <a:prstGeom prst="rect">
            <a:avLst/>
          </a:prstGeom>
        </p:spPr>
        <p:txBody>
          <a:bodyPr wrap="square">
            <a:spAutoFit/>
          </a:bodyPr>
          <a:lstStyle/>
          <a:p>
            <a:r>
              <a:rPr lang="en-US" dirty="0"/>
              <a:t>Engineering</a:t>
            </a:r>
          </a:p>
          <a:p>
            <a:r>
              <a:rPr lang="en-US" dirty="0"/>
              <a:t>units</a:t>
            </a:r>
          </a:p>
        </p:txBody>
      </p:sp>
      <p:sp>
        <p:nvSpPr>
          <p:cNvPr id="13" name="Rectangle 12"/>
          <p:cNvSpPr/>
          <p:nvPr/>
        </p:nvSpPr>
        <p:spPr>
          <a:xfrm>
            <a:off x="986177" y="4305534"/>
            <a:ext cx="1430200" cy="261610"/>
          </a:xfrm>
          <a:prstGeom prst="rect">
            <a:avLst/>
          </a:prstGeom>
        </p:spPr>
        <p:txBody>
          <a:bodyPr wrap="none">
            <a:spAutoFit/>
          </a:bodyPr>
          <a:lstStyle/>
          <a:p>
            <a:r>
              <a:rPr lang="en-US" sz="1100" dirty="0">
                <a:solidFill>
                  <a:schemeClr val="tx1"/>
                </a:solidFill>
              </a:rPr>
              <a:t>Figure </a:t>
            </a:r>
            <a:r>
              <a:rPr lang="en-US" sz="1100" dirty="0" smtClean="0">
                <a:solidFill>
                  <a:schemeClr val="tx1"/>
                </a:solidFill>
              </a:rPr>
              <a:t>32: ADC [12</a:t>
            </a:r>
            <a:r>
              <a:rPr lang="en-US" sz="1100" dirty="0">
                <a:solidFill>
                  <a:schemeClr val="tx1"/>
                </a:solidFill>
              </a:rPr>
              <a:t>]</a:t>
            </a:r>
          </a:p>
        </p:txBody>
      </p:sp>
    </p:spTree>
    <p:extLst>
      <p:ext uri="{BB962C8B-B14F-4D97-AF65-F5344CB8AC3E}">
        <p14:creationId xmlns:p14="http://schemas.microsoft.com/office/powerpoint/2010/main" val="36589655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to Digital converter (ADC)</a:t>
            </a:r>
          </a:p>
        </p:txBody>
      </p:sp>
      <p:sp>
        <p:nvSpPr>
          <p:cNvPr id="3" name="Text Placeholder 2"/>
          <p:cNvSpPr>
            <a:spLocks noGrp="1"/>
          </p:cNvSpPr>
          <p:nvPr>
            <p:ph type="body" idx="1"/>
          </p:nvPr>
        </p:nvSpPr>
        <p:spPr>
          <a:xfrm>
            <a:off x="483950" y="1338708"/>
            <a:ext cx="6728400" cy="3033900"/>
          </a:xfrm>
        </p:spPr>
        <p:txBody>
          <a:bodyPr/>
          <a:lstStyle/>
          <a:p>
            <a:r>
              <a:rPr lang="en-US" b="1" dirty="0"/>
              <a:t>resolution</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75</a:t>
            </a:fld>
            <a:endParaRPr lang="e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090" y="1829890"/>
            <a:ext cx="3810000" cy="28575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445" y="1829890"/>
            <a:ext cx="3810000" cy="2857500"/>
          </a:xfrm>
          <a:prstGeom prst="rect">
            <a:avLst/>
          </a:prstGeom>
        </p:spPr>
      </p:pic>
      <p:sp>
        <p:nvSpPr>
          <p:cNvPr id="9" name="TextBox 8"/>
          <p:cNvSpPr txBox="1"/>
          <p:nvPr/>
        </p:nvSpPr>
        <p:spPr>
          <a:xfrm>
            <a:off x="483950" y="4709901"/>
            <a:ext cx="2257349" cy="276999"/>
          </a:xfrm>
          <a:prstGeom prst="rect">
            <a:avLst/>
          </a:prstGeom>
          <a:noFill/>
        </p:spPr>
        <p:txBody>
          <a:bodyPr wrap="none" rtlCol="0">
            <a:spAutoFit/>
          </a:bodyPr>
          <a:lstStyle/>
          <a:p>
            <a:r>
              <a:rPr lang="en-US" sz="1200" dirty="0" smtClean="0">
                <a:solidFill>
                  <a:schemeClr val="tx1"/>
                </a:solidFill>
              </a:rPr>
              <a:t>Figure 35: </a:t>
            </a:r>
            <a:r>
              <a:rPr lang="en-US" sz="1200" dirty="0" smtClean="0">
                <a:solidFill>
                  <a:schemeClr val="tx1"/>
                </a:solidFill>
                <a:hlinkClick r:id="rId4"/>
              </a:rPr>
              <a:t>different resolutions</a:t>
            </a:r>
            <a:endParaRPr lang="en-US" sz="1200" dirty="0">
              <a:solidFill>
                <a:schemeClr val="tx1"/>
              </a:solidFill>
            </a:endParaRPr>
          </a:p>
        </p:txBody>
      </p:sp>
    </p:spTree>
    <p:extLst>
      <p:ext uri="{BB962C8B-B14F-4D97-AF65-F5344CB8AC3E}">
        <p14:creationId xmlns:p14="http://schemas.microsoft.com/office/powerpoint/2010/main" val="26699939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to Digital converter (ADC)</a:t>
            </a:r>
          </a:p>
        </p:txBody>
      </p:sp>
      <p:sp>
        <p:nvSpPr>
          <p:cNvPr id="3" name="Text Placeholder 2"/>
          <p:cNvSpPr>
            <a:spLocks noGrp="1"/>
          </p:cNvSpPr>
          <p:nvPr>
            <p:ph type="body" idx="1"/>
          </p:nvPr>
        </p:nvSpPr>
        <p:spPr>
          <a:xfrm>
            <a:off x="468710" y="1353948"/>
            <a:ext cx="6728400" cy="3033900"/>
          </a:xfrm>
        </p:spPr>
        <p:txBody>
          <a:bodyPr/>
          <a:lstStyle/>
          <a:p>
            <a:r>
              <a:rPr lang="en-US" b="1" dirty="0" smtClean="0"/>
              <a:t>Sampling time</a:t>
            </a:r>
            <a:r>
              <a:rPr lang="en-US" b="1" dirty="0"/>
              <a:t>, </a:t>
            </a:r>
            <a:r>
              <a:rPr lang="en-US" sz="1800" b="1" dirty="0" err="1"/>
              <a:t>nyquist</a:t>
            </a:r>
            <a:r>
              <a:rPr lang="en-US" sz="1800" b="1" dirty="0"/>
              <a:t> theorem</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76</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856" y="1865460"/>
            <a:ext cx="6308388" cy="2720340"/>
          </a:xfrm>
          <a:prstGeom prst="rect">
            <a:avLst/>
          </a:prstGeom>
        </p:spPr>
      </p:pic>
      <p:sp>
        <p:nvSpPr>
          <p:cNvPr id="6" name="Rectangle 5"/>
          <p:cNvSpPr/>
          <p:nvPr/>
        </p:nvSpPr>
        <p:spPr>
          <a:xfrm>
            <a:off x="1328704" y="4585800"/>
            <a:ext cx="1745991" cy="276999"/>
          </a:xfrm>
          <a:prstGeom prst="rect">
            <a:avLst/>
          </a:prstGeom>
        </p:spPr>
        <p:txBody>
          <a:bodyPr wrap="none">
            <a:spAutoFit/>
          </a:bodyPr>
          <a:lstStyle/>
          <a:p>
            <a:r>
              <a:rPr lang="en-US" sz="1200" dirty="0">
                <a:solidFill>
                  <a:schemeClr val="tx1"/>
                </a:solidFill>
              </a:rPr>
              <a:t>Figure </a:t>
            </a:r>
            <a:r>
              <a:rPr lang="en-US" sz="1200" dirty="0" smtClean="0">
                <a:solidFill>
                  <a:schemeClr val="tx1"/>
                </a:solidFill>
              </a:rPr>
              <a:t>34: </a:t>
            </a:r>
            <a:r>
              <a:rPr lang="en-US" sz="1200" dirty="0" smtClean="0">
                <a:solidFill>
                  <a:schemeClr val="tx1"/>
                </a:solidFill>
                <a:hlinkClick r:id="rId3"/>
              </a:rPr>
              <a:t>sample time</a:t>
            </a:r>
            <a:endParaRPr lang="en-US" sz="1200" dirty="0">
              <a:solidFill>
                <a:schemeClr val="tx1"/>
              </a:solidFill>
            </a:endParaRPr>
          </a:p>
        </p:txBody>
      </p:sp>
    </p:spTree>
    <p:extLst>
      <p:ext uri="{BB962C8B-B14F-4D97-AF65-F5344CB8AC3E}">
        <p14:creationId xmlns:p14="http://schemas.microsoft.com/office/powerpoint/2010/main" val="14914786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pulse width modulation (PWM)</a:t>
            </a:r>
          </a:p>
        </p:txBody>
      </p:sp>
      <p:sp>
        <p:nvSpPr>
          <p:cNvPr id="3" name="Text Placeholder 2"/>
          <p:cNvSpPr>
            <a:spLocks noGrp="1"/>
          </p:cNvSpPr>
          <p:nvPr>
            <p:ph type="body" idx="1"/>
          </p:nvPr>
        </p:nvSpPr>
        <p:spPr>
          <a:xfrm>
            <a:off x="522050" y="1376808"/>
            <a:ext cx="8301910" cy="3033900"/>
          </a:xfrm>
        </p:spPr>
        <p:txBody>
          <a:bodyPr/>
          <a:lstStyle/>
          <a:p>
            <a:r>
              <a:rPr lang="en-US" sz="2000" dirty="0"/>
              <a:t>PWM is a way to control analog devices with a digital </a:t>
            </a:r>
            <a:r>
              <a:rPr lang="en-US" sz="2000" dirty="0" smtClean="0"/>
              <a:t>output</a:t>
            </a:r>
          </a:p>
          <a:p>
            <a:pPr lvl="1">
              <a:buFont typeface="Wingdings" panose="05000000000000000000" pitchFamily="2" charset="2"/>
              <a:buChar char="Ø"/>
            </a:pPr>
            <a:r>
              <a:rPr lang="en-US" sz="1800" dirty="0"/>
              <a:t>Drive analog devices like variable-speed motors, dimmable lights, actuators, and </a:t>
            </a:r>
            <a:r>
              <a:rPr lang="en-US" sz="1800" dirty="0" smtClean="0"/>
              <a:t>speakers</a:t>
            </a:r>
          </a:p>
          <a:p>
            <a:pPr lvl="1">
              <a:buFont typeface="Wingdings" panose="05000000000000000000" pitchFamily="2" charset="2"/>
              <a:buChar char="Ø"/>
            </a:pPr>
            <a:endParaRPr lang="en-US" sz="1800" dirty="0" smtClean="0"/>
          </a:p>
          <a:p>
            <a:r>
              <a:rPr lang="en-US" sz="2000" dirty="0"/>
              <a:t>PWM is not true analog </a:t>
            </a:r>
            <a:r>
              <a:rPr lang="en-US" sz="2000" dirty="0" smtClean="0"/>
              <a:t>output</a:t>
            </a:r>
            <a:endParaRPr lang="en-US" sz="2000" dirty="0"/>
          </a:p>
          <a:p>
            <a:pPr lvl="1">
              <a:buFont typeface="Wingdings" panose="05000000000000000000" pitchFamily="2" charset="2"/>
              <a:buChar char="Ø"/>
            </a:pPr>
            <a:r>
              <a:rPr lang="en-US" sz="1800" dirty="0"/>
              <a:t>PWM “fakes” an analog-like </a:t>
            </a:r>
            <a:r>
              <a:rPr lang="en-US" sz="1800" dirty="0" smtClean="0"/>
              <a:t>result</a:t>
            </a:r>
            <a:br>
              <a:rPr lang="en-US" sz="1800" dirty="0" smtClean="0"/>
            </a:br>
            <a:r>
              <a:rPr lang="en-US" sz="1800" dirty="0" smtClean="0"/>
              <a:t> </a:t>
            </a:r>
            <a:r>
              <a:rPr lang="en-US" sz="1800" dirty="0"/>
              <a:t>by applying power in pulses, </a:t>
            </a:r>
            <a:r>
              <a:rPr lang="en-US" sz="1800" dirty="0" smtClean="0"/>
              <a:t/>
            </a:r>
            <a:br>
              <a:rPr lang="en-US" sz="1800" dirty="0" smtClean="0"/>
            </a:br>
            <a:r>
              <a:rPr lang="en-US" sz="1800" dirty="0" smtClean="0"/>
              <a:t>or </a:t>
            </a:r>
            <a:r>
              <a:rPr lang="en-US" sz="1800" dirty="0"/>
              <a:t>short bursts of </a:t>
            </a:r>
            <a:r>
              <a:rPr lang="en-US" sz="1800" dirty="0" smtClean="0"/>
              <a:t/>
            </a:r>
            <a:br>
              <a:rPr lang="en-US" sz="1800" dirty="0" smtClean="0"/>
            </a:br>
            <a:r>
              <a:rPr lang="en-US" sz="1800" dirty="0" smtClean="0"/>
              <a:t>regulated </a:t>
            </a:r>
            <a:r>
              <a:rPr lang="en-US" sz="1800" dirty="0"/>
              <a:t>voltage</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005" y="1996810"/>
            <a:ext cx="4037496" cy="2791640"/>
          </a:xfrm>
          <a:prstGeom prst="rect">
            <a:avLst/>
          </a:prstGeom>
        </p:spPr>
      </p:pic>
      <p:sp>
        <p:nvSpPr>
          <p:cNvPr id="6" name="Rectangle 5"/>
          <p:cNvSpPr/>
          <p:nvPr/>
        </p:nvSpPr>
        <p:spPr>
          <a:xfrm>
            <a:off x="50" y="4860295"/>
            <a:ext cx="4572000" cy="261610"/>
          </a:xfrm>
          <a:prstGeom prst="rect">
            <a:avLst/>
          </a:prstGeom>
        </p:spPr>
        <p:txBody>
          <a:bodyPr>
            <a:spAutoFit/>
          </a:bodyPr>
          <a:lstStyle/>
          <a:p>
            <a:r>
              <a:rPr lang="en-US" sz="1100" dirty="0">
                <a:hlinkClick r:id="rId3"/>
              </a:rPr>
              <a:t>https://www.analogictips.com/pulse-width-modulation-pwm/</a:t>
            </a:r>
            <a:endParaRPr lang="en-US" sz="1100" dirty="0"/>
          </a:p>
        </p:txBody>
      </p:sp>
      <p:sp>
        <p:nvSpPr>
          <p:cNvPr id="7" name="TextBox 6"/>
          <p:cNvSpPr txBox="1"/>
          <p:nvPr/>
        </p:nvSpPr>
        <p:spPr>
          <a:xfrm>
            <a:off x="4922461" y="4657645"/>
            <a:ext cx="1156086" cy="261610"/>
          </a:xfrm>
          <a:prstGeom prst="rect">
            <a:avLst/>
          </a:prstGeom>
          <a:noFill/>
        </p:spPr>
        <p:txBody>
          <a:bodyPr wrap="none" rtlCol="0">
            <a:spAutoFit/>
          </a:bodyPr>
          <a:lstStyle/>
          <a:p>
            <a:r>
              <a:rPr lang="en-US" sz="1050" dirty="0" smtClean="0">
                <a:solidFill>
                  <a:schemeClr val="tx1"/>
                </a:solidFill>
              </a:rPr>
              <a:t>Figure 30: </a:t>
            </a:r>
            <a:r>
              <a:rPr lang="en-US" sz="1050" dirty="0" err="1" smtClean="0">
                <a:solidFill>
                  <a:schemeClr val="tx1"/>
                </a:solidFill>
              </a:rPr>
              <a:t>pwm</a:t>
            </a:r>
            <a:endParaRPr lang="en-US" sz="1050" dirty="0">
              <a:solidFill>
                <a:schemeClr val="tx1"/>
              </a:solidFill>
            </a:endParaRPr>
          </a:p>
        </p:txBody>
      </p:sp>
    </p:spTree>
    <p:extLst>
      <p:ext uri="{BB962C8B-B14F-4D97-AF65-F5344CB8AC3E}">
        <p14:creationId xmlns:p14="http://schemas.microsoft.com/office/powerpoint/2010/main" val="1186914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pulse width modulation (PWM)</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565" y="1430316"/>
            <a:ext cx="5596890" cy="3358134"/>
          </a:xfrm>
          <a:prstGeom prst="rect">
            <a:avLst/>
          </a:prstGeom>
        </p:spPr>
      </p:pic>
      <p:sp>
        <p:nvSpPr>
          <p:cNvPr id="7" name="TextBox 6"/>
          <p:cNvSpPr txBox="1"/>
          <p:nvPr/>
        </p:nvSpPr>
        <p:spPr>
          <a:xfrm>
            <a:off x="1453565" y="4788450"/>
            <a:ext cx="4201791" cy="253916"/>
          </a:xfrm>
          <a:prstGeom prst="rect">
            <a:avLst/>
          </a:prstGeom>
          <a:noFill/>
        </p:spPr>
        <p:txBody>
          <a:bodyPr wrap="none" rtlCol="0">
            <a:spAutoFit/>
          </a:bodyPr>
          <a:lstStyle/>
          <a:p>
            <a:r>
              <a:rPr lang="en-US" sz="1050" dirty="0" smtClean="0">
                <a:solidFill>
                  <a:schemeClr val="tx1"/>
                </a:solidFill>
              </a:rPr>
              <a:t>Figure 36: </a:t>
            </a:r>
            <a:r>
              <a:rPr lang="en-US" sz="1050" dirty="0" smtClean="0">
                <a:solidFill>
                  <a:schemeClr val="tx1"/>
                </a:solidFill>
                <a:hlinkClick r:id="rId3"/>
              </a:rPr>
              <a:t>https://commons.wikimedia.org/wiki/File:Delta_PWM.svg</a:t>
            </a:r>
            <a:endParaRPr lang="en-US" sz="1050" dirty="0">
              <a:solidFill>
                <a:schemeClr val="tx1"/>
              </a:solidFill>
            </a:endParaRPr>
          </a:p>
        </p:txBody>
      </p:sp>
    </p:spTree>
    <p:extLst>
      <p:ext uri="{BB962C8B-B14F-4D97-AF65-F5344CB8AC3E}">
        <p14:creationId xmlns:p14="http://schemas.microsoft.com/office/powerpoint/2010/main" val="5113685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pulse width modulation (PWM)</a:t>
            </a:r>
          </a:p>
        </p:txBody>
      </p:sp>
      <p:sp>
        <p:nvSpPr>
          <p:cNvPr id="3" name="Text Placeholder 2"/>
          <p:cNvSpPr>
            <a:spLocks noGrp="1"/>
          </p:cNvSpPr>
          <p:nvPr>
            <p:ph type="body" idx="1"/>
          </p:nvPr>
        </p:nvSpPr>
        <p:spPr>
          <a:xfrm>
            <a:off x="560150" y="1414908"/>
            <a:ext cx="8279050" cy="3033900"/>
          </a:xfrm>
        </p:spPr>
        <p:txBody>
          <a:bodyPr/>
          <a:lstStyle/>
          <a:p>
            <a:r>
              <a:rPr lang="en-US" dirty="0" smtClean="0"/>
              <a:t>Duty cycle</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79</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041" y="1414908"/>
            <a:ext cx="5695039" cy="337354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2492150" y="4788450"/>
            <a:ext cx="1484702" cy="261610"/>
          </a:xfrm>
          <a:prstGeom prst="rect">
            <a:avLst/>
          </a:prstGeom>
          <a:noFill/>
        </p:spPr>
        <p:txBody>
          <a:bodyPr wrap="none" rtlCol="0">
            <a:spAutoFit/>
          </a:bodyPr>
          <a:lstStyle/>
          <a:p>
            <a:r>
              <a:rPr lang="en-US" sz="1050" dirty="0" smtClean="0">
                <a:solidFill>
                  <a:schemeClr val="tx1"/>
                </a:solidFill>
              </a:rPr>
              <a:t>Figure 37: </a:t>
            </a:r>
            <a:r>
              <a:rPr lang="en-US" sz="1050" dirty="0" smtClean="0">
                <a:solidFill>
                  <a:schemeClr val="tx1"/>
                </a:solidFill>
                <a:hlinkClick r:id="rId3"/>
              </a:rPr>
              <a:t>duty cycle</a:t>
            </a:r>
            <a:endParaRPr lang="en-US" sz="1050" dirty="0">
              <a:solidFill>
                <a:schemeClr val="tx1"/>
              </a:solidFill>
            </a:endParaRPr>
          </a:p>
        </p:txBody>
      </p:sp>
    </p:spTree>
    <p:extLst>
      <p:ext uri="{BB962C8B-B14F-4D97-AF65-F5344CB8AC3E}">
        <p14:creationId xmlns:p14="http://schemas.microsoft.com/office/powerpoint/2010/main" val="12404110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4890" y="2271152"/>
            <a:ext cx="6634200" cy="608400"/>
          </a:xfrm>
        </p:spPr>
        <p:txBody>
          <a:bodyPr/>
          <a:lstStyle/>
          <a:p>
            <a:r>
              <a:rPr lang="en-US" dirty="0" smtClean="0"/>
              <a:t>Things</a:t>
            </a:r>
            <a:endParaRPr lang="en-US" dirty="0"/>
          </a:p>
        </p:txBody>
      </p:sp>
      <p:sp>
        <p:nvSpPr>
          <p:cNvPr id="7" name="Rectangle 6"/>
          <p:cNvSpPr/>
          <p:nvPr/>
        </p:nvSpPr>
        <p:spPr>
          <a:xfrm>
            <a:off x="550701" y="2196787"/>
            <a:ext cx="1174189" cy="757130"/>
          </a:xfrm>
          <a:prstGeom prst="rect">
            <a:avLst/>
          </a:prstGeom>
        </p:spPr>
        <p:txBody>
          <a:bodyPr wrap="square">
            <a:spAutoFit/>
          </a:bodyPr>
          <a:lstStyle/>
          <a:p>
            <a:pPr algn="ctr">
              <a:lnSpc>
                <a:spcPct val="90000"/>
              </a:lnSpc>
            </a:pPr>
            <a:r>
              <a:rPr lang="en" sz="4800" b="1" dirty="0" smtClean="0">
                <a:solidFill>
                  <a:schemeClr val="dk1"/>
                </a:solidFill>
                <a:latin typeface="Saira Semi Condensed"/>
                <a:ea typeface="Saira Semi Condensed"/>
                <a:cs typeface="Saira Semi Condensed"/>
                <a:sym typeface="Saira Semi Condensed"/>
              </a:rPr>
              <a:t>2</a:t>
            </a:r>
            <a:endParaRPr lang="en" sz="4800"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332862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Reference</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80</a:t>
            </a:fld>
            <a:endParaRPr/>
          </a:p>
        </p:txBody>
      </p:sp>
      <p:sp>
        <p:nvSpPr>
          <p:cNvPr id="5" name="Google Shape;267;p19"/>
          <p:cNvSpPr txBox="1">
            <a:spLocks/>
          </p:cNvSpPr>
          <p:nvPr/>
        </p:nvSpPr>
        <p:spPr>
          <a:xfrm>
            <a:off x="719191" y="1394740"/>
            <a:ext cx="8255616" cy="319247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[1</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Peter </a:t>
            </a:r>
            <a:r>
              <a:rPr lang="en-US" dirty="0">
                <a:solidFill>
                  <a:srgbClr val="FFFFFF"/>
                </a:solidFill>
                <a:latin typeface="Inria Sans" panose="020B0604020202020204" charset="0"/>
                <a:cs typeface="Times New Roman" panose="02020603050405020304" pitchFamily="18" charset="0"/>
              </a:rPr>
              <a:t>J. Ryan 1 and Richard B. Watson, </a:t>
            </a:r>
            <a:r>
              <a:rPr lang="en-US" i="1" dirty="0" smtClean="0">
                <a:solidFill>
                  <a:srgbClr val="FFFFFF"/>
                </a:solidFill>
                <a:latin typeface="Inria Sans" panose="020B0604020202020204" charset="0"/>
                <a:cs typeface="Times New Roman" panose="02020603050405020304" pitchFamily="18" charset="0"/>
              </a:rPr>
              <a:t>“Research </a:t>
            </a:r>
            <a:r>
              <a:rPr lang="en-US" i="1" dirty="0">
                <a:solidFill>
                  <a:srgbClr val="FFFFFF"/>
                </a:solidFill>
                <a:latin typeface="Inria Sans" panose="020B0604020202020204" charset="0"/>
                <a:cs typeface="Times New Roman" panose="02020603050405020304" pitchFamily="18" charset="0"/>
              </a:rPr>
              <a:t>Challenges for the Internet of </a:t>
            </a:r>
            <a:r>
              <a:rPr lang="en-US" i="1" dirty="0" smtClean="0">
                <a:solidFill>
                  <a:srgbClr val="FFFFFF"/>
                </a:solidFill>
                <a:latin typeface="Inria Sans" panose="020B0604020202020204" charset="0"/>
                <a:cs typeface="Times New Roman" panose="02020603050405020304" pitchFamily="18" charset="0"/>
              </a:rPr>
              <a:t>Things: What </a:t>
            </a:r>
            <a:r>
              <a:rPr lang="en-US" i="1" dirty="0">
                <a:solidFill>
                  <a:srgbClr val="FFFFFF"/>
                </a:solidFill>
                <a:latin typeface="Inria Sans" panose="020B0604020202020204" charset="0"/>
                <a:cs typeface="Times New Roman" panose="02020603050405020304" pitchFamily="18" charset="0"/>
              </a:rPr>
              <a:t>Role Can OR </a:t>
            </a:r>
            <a:r>
              <a:rPr lang="en-US" i="1" dirty="0" smtClean="0">
                <a:solidFill>
                  <a:srgbClr val="FFFFFF"/>
                </a:solidFill>
                <a:latin typeface="Inria Sans" panose="020B0604020202020204" charset="0"/>
                <a:cs typeface="Times New Roman" panose="02020603050405020304" pitchFamily="18" charset="0"/>
              </a:rPr>
              <a:t>Play</a:t>
            </a:r>
            <a:r>
              <a:rPr lang="en-US" i="1" dirty="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 systems journal, 14 March </a:t>
            </a:r>
            <a:r>
              <a:rPr lang="en-US" dirty="0" smtClean="0">
                <a:solidFill>
                  <a:srgbClr val="FFFFFF"/>
                </a:solidFill>
                <a:latin typeface="Inria Sans" panose="020B0604020202020204" charset="0"/>
                <a:cs typeface="Times New Roman" panose="02020603050405020304" pitchFamily="18" charset="0"/>
              </a:rPr>
              <a:t>2017.</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[2] </a:t>
            </a:r>
            <a:r>
              <a:rPr lang="en-US" dirty="0" err="1">
                <a:solidFill>
                  <a:srgbClr val="FFFFFF"/>
                </a:solidFill>
                <a:latin typeface="Inria Sans" panose="020B0604020202020204" charset="0"/>
                <a:cs typeface="Times New Roman" panose="02020603050405020304" pitchFamily="18" charset="0"/>
                <a:sym typeface="Inria Sans Light"/>
              </a:rPr>
              <a:t>IoT</a:t>
            </a:r>
            <a:r>
              <a:rPr lang="en-US" dirty="0">
                <a:solidFill>
                  <a:srgbClr val="FFFFFF"/>
                </a:solidFill>
                <a:latin typeface="Inria Sans" panose="020B0604020202020204" charset="0"/>
                <a:cs typeface="Times New Roman" panose="02020603050405020304" pitchFamily="18" charset="0"/>
                <a:sym typeface="Inria Sans Light"/>
              </a:rPr>
              <a:t> Fundamentals: Networking Technologies, Protocols, and Use Cases for the Internet of Thing, Cisco press, </a:t>
            </a:r>
            <a:r>
              <a:rPr lang="en-US" dirty="0" smtClean="0">
                <a:solidFill>
                  <a:srgbClr val="FFFFFF"/>
                </a:solidFill>
                <a:latin typeface="Inria Sans" panose="020B0604020202020204" charset="0"/>
                <a:cs typeface="Times New Roman" panose="02020603050405020304" pitchFamily="18" charset="0"/>
                <a:sym typeface="Inria Sans Light"/>
              </a:rPr>
              <a:t>2017</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sym typeface="Inria Sans Light"/>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sym typeface="Inria Sans Light"/>
              </a:rPr>
              <a:t>[3] </a:t>
            </a:r>
            <a:r>
              <a:rPr lang="en-US" dirty="0">
                <a:solidFill>
                  <a:schemeClr val="dk1"/>
                </a:solidFill>
                <a:latin typeface="Inria Sans Light"/>
                <a:ea typeface="Inria Sans Light"/>
                <a:cs typeface="Inria Sans Light"/>
              </a:rPr>
              <a:t>LPWAN white paper, </a:t>
            </a:r>
            <a:r>
              <a:rPr lang="en-US" dirty="0" err="1">
                <a:solidFill>
                  <a:schemeClr val="dk1"/>
                </a:solidFill>
                <a:latin typeface="Inria Sans Light"/>
                <a:ea typeface="Inria Sans Light"/>
                <a:cs typeface="Inria Sans Light"/>
              </a:rPr>
              <a:t>Leverege</a:t>
            </a:r>
            <a:r>
              <a:rPr lang="en-US" dirty="0">
                <a:solidFill>
                  <a:schemeClr val="dk1"/>
                </a:solidFill>
                <a:latin typeface="Inria Sans Light"/>
                <a:ea typeface="Inria Sans Light"/>
                <a:cs typeface="Inria Sans Light"/>
              </a:rPr>
              <a:t> LLC, 2020 | </a:t>
            </a:r>
            <a:r>
              <a:rPr lang="en-US" dirty="0" smtClean="0">
                <a:solidFill>
                  <a:schemeClr val="dk1"/>
                </a:solidFill>
                <a:latin typeface="Inria Sans Light"/>
                <a:ea typeface="Inria Sans Light"/>
                <a:cs typeface="Inria Sans Light"/>
                <a:hlinkClick r:id="rId3"/>
              </a:rPr>
              <a:t>www.leverege.com</a:t>
            </a:r>
            <a:endParaRPr lang="en-US" dirty="0" smtClean="0">
              <a:solidFill>
                <a:schemeClr val="dk1"/>
              </a:solidFill>
              <a:latin typeface="Inria Sans Light"/>
              <a:ea typeface="Inria Sans Light"/>
              <a:cs typeface="Inria Sans Light"/>
            </a:endParaRPr>
          </a:p>
          <a:p>
            <a:pPr marL="271463" indent="-271463" algn="just">
              <a:buClr>
                <a:srgbClr val="10E7D9"/>
              </a:buClr>
              <a:buSzPts val="1800"/>
            </a:pPr>
            <a:endParaRPr lang="en-US" dirty="0">
              <a:solidFill>
                <a:schemeClr val="dk1"/>
              </a:solidFill>
              <a:latin typeface="Inria Sans Light"/>
              <a:cs typeface="Times New Roman" panose="02020603050405020304" pitchFamily="18" charset="0"/>
            </a:endParaRPr>
          </a:p>
          <a:p>
            <a:pPr marL="271463" indent="-271463" algn="just">
              <a:buClr>
                <a:srgbClr val="10E7D9"/>
              </a:buClr>
              <a:buSzPts val="1800"/>
            </a:pPr>
            <a:r>
              <a:rPr lang="en-US" dirty="0">
                <a:solidFill>
                  <a:schemeClr val="dk1"/>
                </a:solidFill>
                <a:latin typeface="Inria Sans Light"/>
                <a:cs typeface="Times New Roman" panose="02020603050405020304" pitchFamily="18" charset="0"/>
              </a:rPr>
              <a:t>[4] </a:t>
            </a:r>
            <a:r>
              <a:rPr lang="en-US" dirty="0">
                <a:solidFill>
                  <a:schemeClr val="dk1"/>
                </a:solidFill>
                <a:latin typeface="Inria Sans Light"/>
                <a:ea typeface="Inria Sans Light"/>
                <a:cs typeface="Inria Sans Light"/>
              </a:rPr>
              <a:t>Internet of Things A to Z : Technologies and Applications, IEEE Press, 2018</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[5] P.P.Ray</a:t>
            </a:r>
            <a:r>
              <a:rPr lang="en-US" dirty="0">
                <a:solidFill>
                  <a:srgbClr val="FFFFFF"/>
                </a:solidFill>
                <a:latin typeface="Inria Sans" panose="020B0604020202020204" charset="0"/>
                <a:cs typeface="Times New Roman" panose="02020603050405020304" pitchFamily="18" charset="0"/>
              </a:rPr>
              <a:t>, A survey on Internet of Things architectures, Journal of King Saud University - Computer and Information Sciences, Volume 30, Issue 3, July 2018, Pages </a:t>
            </a:r>
            <a:r>
              <a:rPr lang="en-US" dirty="0" smtClean="0">
                <a:solidFill>
                  <a:srgbClr val="FFFFFF"/>
                </a:solidFill>
                <a:latin typeface="Inria Sans" panose="020B0604020202020204" charset="0"/>
                <a:cs typeface="Times New Roman" panose="02020603050405020304" pitchFamily="18" charset="0"/>
              </a:rPr>
              <a:t>291-319.</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fontAlgn="base"/>
            <a:r>
              <a:rPr lang="en-US" dirty="0" smtClean="0">
                <a:solidFill>
                  <a:srgbClr val="FFFFFF"/>
                </a:solidFill>
                <a:latin typeface="Inria Sans" panose="020B0604020202020204" charset="0"/>
                <a:cs typeface="Times New Roman" panose="02020603050405020304" pitchFamily="18" charset="0"/>
              </a:rPr>
              <a:t>[6] </a:t>
            </a:r>
            <a:r>
              <a:rPr lang="en-US" dirty="0" err="1">
                <a:solidFill>
                  <a:srgbClr val="FFFFFF"/>
                </a:solidFill>
                <a:latin typeface="Inria Sans" panose="020B0604020202020204" charset="0"/>
                <a:cs typeface="Times New Roman" panose="02020603050405020304" pitchFamily="18" charset="0"/>
              </a:rPr>
              <a:t>Abhi</a:t>
            </a:r>
            <a:r>
              <a:rPr lang="en-US" dirty="0">
                <a:solidFill>
                  <a:srgbClr val="FFFFFF"/>
                </a:solidFill>
                <a:latin typeface="Inria Sans" panose="020B0604020202020204" charset="0"/>
                <a:cs typeface="Times New Roman" panose="02020603050405020304" pitchFamily="18" charset="0"/>
              </a:rPr>
              <a:t> Raj and Dan </a:t>
            </a:r>
            <a:r>
              <a:rPr lang="en-US" dirty="0" err="1">
                <a:solidFill>
                  <a:srgbClr val="FFFFFF"/>
                </a:solidFill>
                <a:latin typeface="Inria Sans" panose="020B0604020202020204" charset="0"/>
                <a:cs typeface="Times New Roman" panose="02020603050405020304" pitchFamily="18" charset="0"/>
              </a:rPr>
              <a:t>Steingart</a:t>
            </a:r>
            <a:r>
              <a:rPr lang="en-US" dirty="0">
                <a:solidFill>
                  <a:srgbClr val="FFFFFF"/>
                </a:solidFill>
                <a:latin typeface="Inria Sans" panose="020B0604020202020204" charset="0"/>
                <a:cs typeface="Times New Roman" panose="02020603050405020304" pitchFamily="18" charset="0"/>
              </a:rPr>
              <a:t>, “Review—Power Sources for the Internet of Things”, </a:t>
            </a:r>
            <a:br>
              <a:rPr lang="en-US" dirty="0">
                <a:solidFill>
                  <a:srgbClr val="FFFFFF"/>
                </a:solidFill>
                <a:latin typeface="Inria Sans" panose="020B0604020202020204" charset="0"/>
                <a:cs typeface="Times New Roman" panose="02020603050405020304" pitchFamily="18" charset="0"/>
              </a:rPr>
            </a:br>
            <a:r>
              <a:rPr lang="en-US" dirty="0">
                <a:solidFill>
                  <a:srgbClr val="FFFFFF"/>
                </a:solidFill>
                <a:latin typeface="Inria Sans" panose="020B0604020202020204" charset="0"/>
                <a:cs typeface="Times New Roman" panose="02020603050405020304" pitchFamily="18" charset="0"/>
              </a:rPr>
              <a:t>      Electrochemical Society Journal,  25 April 2018</a:t>
            </a:r>
            <a:r>
              <a:rPr lang="en-US" dirty="0" smtClean="0">
                <a:solidFill>
                  <a:srgbClr val="FFFFFF"/>
                </a:solidFill>
                <a:latin typeface="Inria Sans" panose="020B0604020202020204" charset="0"/>
                <a:cs typeface="Times New Roman" panose="02020603050405020304" pitchFamily="18" charset="0"/>
              </a:rPr>
              <a:t>.</a:t>
            </a:r>
          </a:p>
          <a:p>
            <a:pPr fontAlgn="base"/>
            <a:endParaRPr lang="en-US" dirty="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sz="110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5475633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Reference</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81</a:t>
            </a:fld>
            <a:endParaRPr/>
          </a:p>
        </p:txBody>
      </p:sp>
      <p:sp>
        <p:nvSpPr>
          <p:cNvPr id="5" name="Google Shape;267;p19"/>
          <p:cNvSpPr txBox="1">
            <a:spLocks/>
          </p:cNvSpPr>
          <p:nvPr/>
        </p:nvSpPr>
        <p:spPr>
          <a:xfrm>
            <a:off x="732489" y="1206806"/>
            <a:ext cx="8255616" cy="378571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[7] </a:t>
            </a:r>
            <a:r>
              <a:rPr lang="en-US" dirty="0">
                <a:solidFill>
                  <a:srgbClr val="FFFFFF"/>
                </a:solidFill>
                <a:latin typeface="Inria Sans" panose="020B0604020202020204" charset="0"/>
                <a:cs typeface="Times New Roman" panose="02020603050405020304" pitchFamily="18" charset="0"/>
              </a:rPr>
              <a:t>esp8266ex </a:t>
            </a:r>
            <a:r>
              <a:rPr lang="en-US" dirty="0" smtClean="0">
                <a:solidFill>
                  <a:srgbClr val="FFFFFF"/>
                </a:solidFill>
                <a:latin typeface="Inria Sans" panose="020B0604020202020204" charset="0"/>
                <a:cs typeface="Times New Roman" panose="02020603050405020304" pitchFamily="18" charset="0"/>
              </a:rPr>
              <a:t>Datasheet</a:t>
            </a: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[8] 9B-esp8266-low</a:t>
            </a:r>
            <a:r>
              <a:rPr lang="fa-IR" dirty="0" smtClean="0">
                <a:solidFill>
                  <a:srgbClr val="FFFFFF"/>
                </a:solidFill>
                <a:latin typeface="Inria Sans" panose="020B0604020202020204" charset="0"/>
                <a:cs typeface="Times New Roman" panose="02020603050405020304" pitchFamily="18" charset="0"/>
              </a:rPr>
              <a:t>_</a:t>
            </a:r>
            <a:r>
              <a:rPr lang="en-US" dirty="0" smtClean="0">
                <a:solidFill>
                  <a:srgbClr val="FFFFFF"/>
                </a:solidFill>
                <a:latin typeface="Inria Sans" panose="020B0604020202020204" charset="0"/>
                <a:cs typeface="Times New Roman" panose="02020603050405020304" pitchFamily="18" charset="0"/>
              </a:rPr>
              <a:t>power</a:t>
            </a:r>
            <a:r>
              <a:rPr lang="fa-IR" dirty="0" smtClean="0">
                <a:solidFill>
                  <a:srgbClr val="FFFFFF"/>
                </a:solidFill>
                <a:latin typeface="Inria Sans" panose="020B0604020202020204" charset="0"/>
                <a:cs typeface="Times New Roman" panose="02020603050405020304" pitchFamily="18" charset="0"/>
              </a:rPr>
              <a:t>_</a:t>
            </a:r>
            <a:r>
              <a:rPr lang="en-US" dirty="0" smtClean="0">
                <a:solidFill>
                  <a:srgbClr val="FFFFFF"/>
                </a:solidFill>
                <a:latin typeface="Inria Sans" panose="020B0604020202020204" charset="0"/>
                <a:cs typeface="Times New Roman" panose="02020603050405020304" pitchFamily="18" charset="0"/>
              </a:rPr>
              <a:t>solutions</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[9] </a:t>
            </a:r>
            <a:r>
              <a:rPr lang="en-US" dirty="0">
                <a:solidFill>
                  <a:srgbClr val="FFFFFF"/>
                </a:solidFill>
                <a:latin typeface="Inria Sans" panose="020B0604020202020204" charset="0"/>
                <a:cs typeface="Times New Roman" panose="02020603050405020304" pitchFamily="18" charset="0"/>
              </a:rPr>
              <a:t>Ricardo </a:t>
            </a:r>
            <a:r>
              <a:rPr lang="en-US" dirty="0" smtClean="0">
                <a:solidFill>
                  <a:srgbClr val="FFFFFF"/>
                </a:solidFill>
                <a:latin typeface="Inria Sans" panose="020B0604020202020204" charset="0"/>
                <a:cs typeface="Times New Roman" panose="02020603050405020304" pitchFamily="18" charset="0"/>
              </a:rPr>
              <a:t>Reis, “Strategies </a:t>
            </a:r>
            <a:r>
              <a:rPr lang="en-US" dirty="0">
                <a:solidFill>
                  <a:srgbClr val="FFFFFF"/>
                </a:solidFill>
                <a:latin typeface="Inria Sans" panose="020B0604020202020204" charset="0"/>
                <a:cs typeface="Times New Roman" panose="02020603050405020304" pitchFamily="18" charset="0"/>
              </a:rPr>
              <a:t>for Reducing Power Consumption and Increasing Reliability in </a:t>
            </a:r>
            <a:r>
              <a:rPr lang="en-US" dirty="0" err="1" smtClean="0">
                <a:solidFill>
                  <a:srgbClr val="FFFFFF"/>
                </a:solidFill>
                <a:latin typeface="Inria Sans" panose="020B0604020202020204" charset="0"/>
                <a:cs typeface="Times New Roman" panose="02020603050405020304" pitchFamily="18" charset="0"/>
              </a:rPr>
              <a:t>IoT</a:t>
            </a:r>
            <a:r>
              <a:rPr lang="en-US" dirty="0">
                <a:solidFill>
                  <a:srgbClr val="FFFFFF"/>
                </a:solidFill>
                <a:latin typeface="Inria Sans" panose="020B0604020202020204" charset="0"/>
                <a:cs typeface="Times New Roman" panose="02020603050405020304" pitchFamily="18" charset="0"/>
              </a:rPr>
              <a:t>”, IFIP International Internet of Things Conference, 2018 - Springer</a:t>
            </a:r>
          </a:p>
          <a:p>
            <a:pPr marL="271463" indent="-271463"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[10] ATMega328P </a:t>
            </a:r>
            <a:r>
              <a:rPr lang="en-US" dirty="0" err="1" smtClean="0">
                <a:solidFill>
                  <a:srgbClr val="FFFFFF"/>
                </a:solidFill>
                <a:latin typeface="Inria Sans" panose="020B0604020202020204" charset="0"/>
                <a:cs typeface="Times New Roman" panose="02020603050405020304" pitchFamily="18" charset="0"/>
              </a:rPr>
              <a:t>Dataheet</a:t>
            </a:r>
            <a:endParaRPr lang="en-US" dirty="0" smtClean="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[11] </a:t>
            </a:r>
            <a:r>
              <a:rPr lang="en-US" dirty="0">
                <a:solidFill>
                  <a:srgbClr val="FFFFFF"/>
                </a:solidFill>
                <a:latin typeface="Inria Sans" panose="020B0604020202020204" charset="0"/>
                <a:cs typeface="Times New Roman" panose="02020603050405020304" pitchFamily="18" charset="0"/>
              </a:rPr>
              <a:t>Embedded </a:t>
            </a:r>
            <a:r>
              <a:rPr lang="en-US" dirty="0" err="1">
                <a:solidFill>
                  <a:srgbClr val="FFFFFF"/>
                </a:solidFill>
                <a:latin typeface="Inria Sans" panose="020B0604020202020204" charset="0"/>
                <a:cs typeface="Times New Roman" panose="02020603050405020304" pitchFamily="18" charset="0"/>
              </a:rPr>
              <a:t>Systems:Introduction</a:t>
            </a:r>
            <a:r>
              <a:rPr lang="en-US" dirty="0">
                <a:solidFill>
                  <a:srgbClr val="FFFFFF"/>
                </a:solidFill>
                <a:latin typeface="Inria Sans" panose="020B0604020202020204" charset="0"/>
                <a:cs typeface="Times New Roman" panose="02020603050405020304" pitchFamily="18" charset="0"/>
              </a:rPr>
              <a:t> to ARM®CORTEX-M Microcontrollers, Vol. 1, 5th Ed., Jonathan W. Valvano, </a:t>
            </a:r>
            <a:r>
              <a:rPr lang="en-US" dirty="0" smtClean="0">
                <a:solidFill>
                  <a:srgbClr val="FFFFFF"/>
                </a:solidFill>
                <a:latin typeface="Inria Sans" panose="020B0604020202020204" charset="0"/>
                <a:cs typeface="Times New Roman" panose="02020603050405020304" pitchFamily="18" charset="0"/>
              </a:rPr>
              <a:t>2014</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[12] </a:t>
            </a:r>
            <a:r>
              <a:rPr lang="en-US" dirty="0" err="1">
                <a:solidFill>
                  <a:srgbClr val="FFFFFF"/>
                </a:solidFill>
                <a:latin typeface="Inria Sans" panose="020B0604020202020204" charset="0"/>
                <a:cs typeface="Times New Roman" panose="02020603050405020304" pitchFamily="18" charset="0"/>
              </a:rPr>
              <a:t>Sabou</a:t>
            </a:r>
            <a:r>
              <a:rPr lang="en-US" dirty="0">
                <a:solidFill>
                  <a:srgbClr val="FFFFFF"/>
                </a:solidFill>
                <a:latin typeface="Inria Sans" panose="020B0604020202020204" charset="0"/>
                <a:cs typeface="Times New Roman" panose="02020603050405020304" pitchFamily="18" charset="0"/>
              </a:rPr>
              <a:t> </a:t>
            </a:r>
            <a:r>
              <a:rPr lang="en-US" dirty="0" err="1" smtClean="0">
                <a:solidFill>
                  <a:srgbClr val="FFFFFF"/>
                </a:solidFill>
                <a:latin typeface="Inria Sans" panose="020B0604020202020204" charset="0"/>
                <a:cs typeface="Times New Roman" panose="02020603050405020304" pitchFamily="18" charset="0"/>
              </a:rPr>
              <a:t>sebastian</a:t>
            </a:r>
            <a:r>
              <a:rPr lang="en-US" dirty="0" smtClean="0">
                <a:solidFill>
                  <a:srgbClr val="FFFFFF"/>
                </a:solidFill>
                <a:latin typeface="Inria Sans" panose="020B0604020202020204" charset="0"/>
                <a:cs typeface="Times New Roman" panose="02020603050405020304" pitchFamily="18" charset="0"/>
              </a:rPr>
              <a:t>, “A </a:t>
            </a:r>
            <a:r>
              <a:rPr lang="en-US" dirty="0">
                <a:solidFill>
                  <a:srgbClr val="FFFFFF"/>
                </a:solidFill>
                <a:latin typeface="Inria Sans" panose="020B0604020202020204" charset="0"/>
                <a:cs typeface="Times New Roman" panose="02020603050405020304" pitchFamily="18" charset="0"/>
              </a:rPr>
              <a:t>SURVEY ABOUT POWER CONSUMPTION FOR </a:t>
            </a:r>
            <a:r>
              <a:rPr lang="en-US" dirty="0" smtClean="0">
                <a:solidFill>
                  <a:srgbClr val="FFFFFF"/>
                </a:solidFill>
                <a:latin typeface="Inria Sans" panose="020B0604020202020204" charset="0"/>
                <a:cs typeface="Times New Roman" panose="02020603050405020304" pitchFamily="18" charset="0"/>
              </a:rPr>
              <a:t>ARDUINO” </a:t>
            </a: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	Carpathian Journal of Electrical </a:t>
            </a:r>
            <a:r>
              <a:rPr lang="en-US" dirty="0" smtClean="0">
                <a:solidFill>
                  <a:srgbClr val="FFFFFF"/>
                </a:solidFill>
                <a:latin typeface="Inria Sans" panose="020B0604020202020204" charset="0"/>
                <a:cs typeface="Times New Roman" panose="02020603050405020304" pitchFamily="18" charset="0"/>
              </a:rPr>
              <a:t>Engineering, 2020</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a:t>
            </a:r>
            <a:r>
              <a:rPr lang="en-US" dirty="0">
                <a:solidFill>
                  <a:srgbClr val="FFFFFF"/>
                </a:solidFill>
                <a:latin typeface="Inria Sans" panose="020B0604020202020204" charset="0"/>
                <a:cs typeface="Times New Roman" panose="02020603050405020304" pitchFamily="18" charset="0"/>
              </a:rPr>
              <a:t>13] EECS 373 Design of Microprocessor-Based Systems</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 </a:t>
            </a:r>
          </a:p>
          <a:p>
            <a:pPr algn="just">
              <a:buClr>
                <a:srgbClr val="10E7D9"/>
              </a:buClr>
              <a:buSzPts val="1800"/>
            </a:pPr>
            <a:endParaRPr lang="en-US" sz="110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417137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385"/>
        <p:cNvGrpSpPr/>
        <p:nvPr/>
      </p:nvGrpSpPr>
      <p:grpSpPr>
        <a:xfrm>
          <a:off x="0" y="0"/>
          <a:ext cx="0" cy="0"/>
          <a:chOff x="0" y="0"/>
          <a:chExt cx="0" cy="0"/>
        </a:xfrm>
      </p:grpSpPr>
      <p:sp>
        <p:nvSpPr>
          <p:cNvPr id="18" name="Google Shape;449;p34"/>
          <p:cNvSpPr/>
          <p:nvPr/>
        </p:nvSpPr>
        <p:spPr>
          <a:xfrm rot="10800000">
            <a:off x="6289554" y="1109867"/>
            <a:ext cx="2847296" cy="2955308"/>
          </a:xfrm>
          <a:prstGeom prst="rect">
            <a:avLst/>
          </a:prstGeom>
          <a:solidFill>
            <a:srgbClr val="FFFFCC">
              <a:alpha val="3882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0;p34"/>
          <p:cNvSpPr/>
          <p:nvPr/>
        </p:nvSpPr>
        <p:spPr>
          <a:xfrm rot="5400000">
            <a:off x="4800147" y="1307753"/>
            <a:ext cx="2955308" cy="2559537"/>
          </a:xfrm>
          <a:prstGeom prst="hexagon">
            <a:avLst>
              <a:gd name="adj" fmla="val 25000"/>
              <a:gd name="vf" fmla="val 115470"/>
            </a:avLst>
          </a:prstGeom>
          <a:solidFill>
            <a:srgbClr val="F3E531"/>
          </a:soli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51;p34"/>
          <p:cNvGrpSpPr/>
          <p:nvPr/>
        </p:nvGrpSpPr>
        <p:grpSpPr>
          <a:xfrm>
            <a:off x="5743101" y="2025934"/>
            <a:ext cx="958424" cy="901731"/>
            <a:chOff x="5972700" y="2330200"/>
            <a:chExt cx="411623" cy="387275"/>
          </a:xfrm>
          <a:solidFill>
            <a:srgbClr val="FFCCCC"/>
          </a:solidFill>
        </p:grpSpPr>
        <p:sp>
          <p:nvSpPr>
            <p:cNvPr id="21"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grpFill/>
            <a:ln w="1905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3;p34"/>
            <p:cNvSpPr/>
            <p:nvPr/>
          </p:nvSpPr>
          <p:spPr>
            <a:xfrm>
              <a:off x="6078023"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solidFill>
              <a:srgbClr val="FFCCCC"/>
            </a:solidFill>
            <a:ln w="1905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21;p14"/>
          <p:cNvSpPr txBox="1">
            <a:spLocks/>
          </p:cNvSpPr>
          <p:nvPr/>
        </p:nvSpPr>
        <p:spPr>
          <a:xfrm>
            <a:off x="202470" y="1439491"/>
            <a:ext cx="5635255" cy="236811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buFont typeface="Inria Sans Light"/>
              <a:buNone/>
            </a:pPr>
            <a:r>
              <a:rPr lang="en-US" sz="2000" b="1" dirty="0" smtClean="0">
                <a:solidFill>
                  <a:schemeClr val="bg1"/>
                </a:solidFill>
              </a:rPr>
              <a:t>THANKS!</a:t>
            </a:r>
          </a:p>
          <a:p>
            <a:pPr marL="0" indent="0">
              <a:spcBef>
                <a:spcPts val="600"/>
              </a:spcBef>
              <a:spcAft>
                <a:spcPts val="600"/>
              </a:spcAft>
              <a:buClr>
                <a:schemeClr val="dk1"/>
              </a:buClr>
              <a:buSzPts val="1100"/>
              <a:buFont typeface="Arial"/>
              <a:buNone/>
            </a:pPr>
            <a:r>
              <a:rPr lang="en-US" sz="1600" dirty="0" smtClean="0">
                <a:solidFill>
                  <a:schemeClr val="bg1"/>
                </a:solidFill>
              </a:rPr>
              <a:t>You can find me at:</a:t>
            </a:r>
          </a:p>
          <a:p>
            <a:pPr marL="0" indent="0">
              <a:spcBef>
                <a:spcPts val="600"/>
              </a:spcBef>
              <a:spcAft>
                <a:spcPts val="600"/>
              </a:spcAft>
              <a:buClr>
                <a:schemeClr val="dk1"/>
              </a:buClr>
              <a:buSzPts val="1100"/>
              <a:buFont typeface="Arial"/>
              <a:buNone/>
            </a:pPr>
            <a:r>
              <a:rPr lang="en-US" sz="1400" b="1" dirty="0" smtClean="0">
                <a:solidFill>
                  <a:schemeClr val="bg1"/>
                </a:solidFill>
              </a:rPr>
              <a:t>Email: </a:t>
            </a:r>
            <a:r>
              <a:rPr lang="en-US" sz="1400" dirty="0" smtClean="0">
                <a:solidFill>
                  <a:schemeClr val="bg1"/>
                </a:solidFill>
                <a:hlinkClick r:id="rId3"/>
              </a:rPr>
              <a:t>hrhhemati@gmail.com</a:t>
            </a:r>
            <a:endParaRPr lang="en-US" sz="1400" dirty="0" smtClean="0">
              <a:solidFill>
                <a:schemeClr val="bg1"/>
              </a:solidFill>
            </a:endParaRPr>
          </a:p>
          <a:p>
            <a:pPr marL="0" indent="0">
              <a:spcBef>
                <a:spcPts val="600"/>
              </a:spcBef>
              <a:spcAft>
                <a:spcPts val="600"/>
              </a:spcAft>
              <a:buClr>
                <a:schemeClr val="dk1"/>
              </a:buClr>
              <a:buSzPts val="1100"/>
              <a:buNone/>
            </a:pPr>
            <a:r>
              <a:rPr lang="en-US" sz="1400" b="1" dirty="0" smtClean="0">
                <a:solidFill>
                  <a:schemeClr val="bg1"/>
                </a:solidFill>
              </a:rPr>
              <a:t>Telegram:</a:t>
            </a:r>
            <a:r>
              <a:rPr lang="en-US" sz="1200" b="1" dirty="0" smtClean="0">
                <a:solidFill>
                  <a:schemeClr val="bg1"/>
                </a:solidFill>
              </a:rPr>
              <a:t> </a:t>
            </a:r>
            <a:r>
              <a:rPr lang="en-US" sz="1400" dirty="0">
                <a:solidFill>
                  <a:schemeClr val="tx1"/>
                </a:solidFill>
              </a:rPr>
              <a:t>@</a:t>
            </a:r>
            <a:r>
              <a:rPr lang="en-US" sz="1400" dirty="0" err="1">
                <a:solidFill>
                  <a:schemeClr val="tx1"/>
                </a:solidFill>
              </a:rPr>
              <a:t>Hamidrezahematii</a:t>
            </a:r>
            <a:endParaRPr lang="en-US" sz="1400"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are things?</a:t>
            </a:r>
            <a:endParaRPr lang="en-US" dirty="0"/>
          </a:p>
        </p:txBody>
      </p:sp>
      <p:sp>
        <p:nvSpPr>
          <p:cNvPr id="3" name="Text Placeholder 2"/>
          <p:cNvSpPr>
            <a:spLocks noGrp="1"/>
          </p:cNvSpPr>
          <p:nvPr>
            <p:ph type="body" idx="1"/>
          </p:nvPr>
        </p:nvSpPr>
        <p:spPr>
          <a:xfrm>
            <a:off x="668438" y="1314218"/>
            <a:ext cx="3839469" cy="3644794"/>
          </a:xfrm>
        </p:spPr>
        <p:txBody>
          <a:bodyPr/>
          <a:lstStyle/>
          <a:p>
            <a:r>
              <a:rPr lang="en-US" sz="1600" dirty="0" smtClean="0"/>
              <a:t>A </a:t>
            </a:r>
            <a:r>
              <a:rPr lang="en-US" sz="1600" dirty="0"/>
              <a:t>thing, in the context of the Internet of </a:t>
            </a:r>
            <a:r>
              <a:rPr lang="en-US" sz="1600" dirty="0" smtClean="0"/>
              <a:t>things, is </a:t>
            </a:r>
            <a:r>
              <a:rPr lang="en-US" sz="1600" dirty="0"/>
              <a:t>an entity or physical object that has a </a:t>
            </a:r>
            <a:r>
              <a:rPr lang="en-US" sz="1600" u="sng" dirty="0"/>
              <a:t>unique identifier</a:t>
            </a:r>
            <a:r>
              <a:rPr lang="en-US" sz="1600" dirty="0"/>
              <a:t>, an </a:t>
            </a:r>
            <a:r>
              <a:rPr lang="en-US" sz="1600" u="sng" dirty="0"/>
              <a:t>embedded system </a:t>
            </a:r>
            <a:r>
              <a:rPr lang="en-US" sz="1600" dirty="0"/>
              <a:t>and the ability to transfer data over a </a:t>
            </a:r>
            <a:r>
              <a:rPr lang="en-US" sz="1600" u="sng" dirty="0"/>
              <a:t>network</a:t>
            </a:r>
            <a:r>
              <a:rPr lang="en-US" sz="1600" dirty="0" smtClean="0"/>
              <a:t>.</a:t>
            </a:r>
          </a:p>
          <a:p>
            <a:pPr marL="114300" indent="0">
              <a:buNone/>
            </a:pPr>
            <a:endParaRPr lang="en-US" sz="1400" dirty="0" smtClean="0"/>
          </a:p>
          <a:p>
            <a:r>
              <a:rPr lang="en-US" sz="1600" dirty="0"/>
              <a:t>A smart object has at a minimum, the following four defining </a:t>
            </a:r>
            <a:r>
              <a:rPr lang="en-US" sz="1600" dirty="0" smtClean="0"/>
              <a:t>characteristics</a:t>
            </a:r>
          </a:p>
          <a:p>
            <a:pPr lvl="1">
              <a:buFont typeface="+mj-lt"/>
              <a:buAutoNum type="arabicPeriod"/>
            </a:pPr>
            <a:r>
              <a:rPr lang="en-US" sz="1400" dirty="0" smtClean="0"/>
              <a:t>Processing unit</a:t>
            </a:r>
          </a:p>
          <a:p>
            <a:pPr lvl="1">
              <a:buFont typeface="+mj-lt"/>
              <a:buAutoNum type="arabicPeriod"/>
            </a:pPr>
            <a:r>
              <a:rPr lang="en-US" sz="1400" dirty="0" smtClean="0"/>
              <a:t>Sensor(s) and/or Actuator(s)</a:t>
            </a:r>
          </a:p>
          <a:p>
            <a:pPr lvl="1">
              <a:buFont typeface="+mj-lt"/>
              <a:buAutoNum type="arabicPeriod"/>
            </a:pPr>
            <a:r>
              <a:rPr lang="en-US" sz="1400" dirty="0" smtClean="0"/>
              <a:t>Communication Device</a:t>
            </a:r>
          </a:p>
          <a:p>
            <a:pPr lvl="1">
              <a:buFont typeface="+mj-lt"/>
              <a:buAutoNum type="arabicPeriod"/>
            </a:pPr>
            <a:r>
              <a:rPr lang="en-US" sz="1400" dirty="0" smtClean="0"/>
              <a:t>Power Source</a:t>
            </a:r>
            <a:endParaRPr lang="en-US" sz="14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29985" b="85236" l="11915" r="82128">
                        <a14:backgroundMark x1="31170" y1="34855" x2="35957" y2="35008"/>
                        <a14:backgroundMark x1="32234" y1="37291" x2="35532" y2="28767"/>
                        <a14:backgroundMark x1="66170" y1="35160" x2="73085" y2="36986"/>
                        <a14:backgroundMark x1="52553" y1="30898" x2="55532" y2="33181"/>
                        <a14:backgroundMark x1="56489" y1="82801" x2="52340" y2="84323"/>
                        <a14:backgroundMark x1="32979" y1="37139" x2="35426" y2="35769"/>
                      </a14:backgroundRemoval>
                    </a14:imgEffect>
                  </a14:imgLayer>
                </a14:imgProps>
              </a:ext>
              <a:ext uri="{28A0092B-C50C-407E-A947-70E740481C1C}">
                <a14:useLocalDpi xmlns:a14="http://schemas.microsoft.com/office/drawing/2010/main" val="0"/>
              </a:ext>
            </a:extLst>
          </a:blip>
          <a:stretch>
            <a:fillRect/>
          </a:stretch>
        </p:blipFill>
        <p:spPr>
          <a:xfrm>
            <a:off x="4969630" y="1012642"/>
            <a:ext cx="4533479" cy="3168612"/>
          </a:xfrm>
          <a:prstGeom prst="rect">
            <a:avLst/>
          </a:prstGeom>
        </p:spPr>
      </p:pic>
      <p:cxnSp>
        <p:nvCxnSpPr>
          <p:cNvPr id="9" name="Straight Connector 8"/>
          <p:cNvCxnSpPr/>
          <p:nvPr/>
        </p:nvCxnSpPr>
        <p:spPr>
          <a:xfrm flipV="1">
            <a:off x="7030071" y="1107464"/>
            <a:ext cx="9844" cy="102337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7383874" y="3074934"/>
            <a:ext cx="6926" cy="99752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7429118" y="1504902"/>
            <a:ext cx="8422" cy="74040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8114247" y="2032488"/>
            <a:ext cx="1560" cy="29693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803308" y="707438"/>
            <a:ext cx="1819729" cy="415498"/>
          </a:xfrm>
          <a:prstGeom prst="rect">
            <a:avLst/>
          </a:prstGeom>
          <a:noFill/>
        </p:spPr>
        <p:txBody>
          <a:bodyPr wrap="none" rtlCol="0">
            <a:spAutoFit/>
          </a:bodyPr>
          <a:lstStyle/>
          <a:p>
            <a:r>
              <a:rPr lang="en-US" sz="1200" dirty="0" smtClean="0"/>
              <a:t>Sensor</a:t>
            </a:r>
          </a:p>
          <a:p>
            <a:r>
              <a:rPr lang="en-US" sz="900" dirty="0" smtClean="0">
                <a:solidFill>
                  <a:srgbClr val="3B3B3B"/>
                </a:solidFill>
              </a:rPr>
              <a:t>That can measure physical data</a:t>
            </a:r>
            <a:endParaRPr lang="en-US" sz="900" dirty="0">
              <a:solidFill>
                <a:srgbClr val="3B3B3B"/>
              </a:solidFill>
            </a:endParaRPr>
          </a:p>
        </p:txBody>
      </p:sp>
      <p:sp>
        <p:nvSpPr>
          <p:cNvPr id="24" name="TextBox 23"/>
          <p:cNvSpPr txBox="1"/>
          <p:nvPr/>
        </p:nvSpPr>
        <p:spPr>
          <a:xfrm>
            <a:off x="4702509" y="1410192"/>
            <a:ext cx="2420278" cy="553998"/>
          </a:xfrm>
          <a:prstGeom prst="rect">
            <a:avLst/>
          </a:prstGeom>
          <a:noFill/>
        </p:spPr>
        <p:txBody>
          <a:bodyPr wrap="square" rtlCol="0">
            <a:spAutoFit/>
          </a:bodyPr>
          <a:lstStyle/>
          <a:p>
            <a:r>
              <a:rPr lang="en-US" sz="1200" dirty="0" smtClean="0"/>
              <a:t>Tiny low cost Computer</a:t>
            </a:r>
          </a:p>
          <a:p>
            <a:r>
              <a:rPr lang="en-US" sz="900" dirty="0">
                <a:solidFill>
                  <a:srgbClr val="3B3B3B"/>
                </a:solidFill>
              </a:rPr>
              <a:t>Embedded into objects to make them smart</a:t>
            </a:r>
          </a:p>
          <a:p>
            <a:r>
              <a:rPr lang="en-US" sz="900" dirty="0">
                <a:solidFill>
                  <a:srgbClr val="3B3B3B"/>
                </a:solidFill>
              </a:rPr>
              <a:t>Can be organized into networks</a:t>
            </a:r>
          </a:p>
        </p:txBody>
      </p:sp>
      <p:sp>
        <p:nvSpPr>
          <p:cNvPr id="25" name="TextBox 24"/>
          <p:cNvSpPr txBox="1"/>
          <p:nvPr/>
        </p:nvSpPr>
        <p:spPr>
          <a:xfrm>
            <a:off x="7138294" y="1114026"/>
            <a:ext cx="1665841" cy="415498"/>
          </a:xfrm>
          <a:prstGeom prst="rect">
            <a:avLst/>
          </a:prstGeom>
          <a:noFill/>
        </p:spPr>
        <p:txBody>
          <a:bodyPr wrap="none" rtlCol="0">
            <a:spAutoFit/>
          </a:bodyPr>
          <a:lstStyle/>
          <a:p>
            <a:r>
              <a:rPr lang="en-US" sz="1200" dirty="0" smtClean="0"/>
              <a:t>Actuator</a:t>
            </a:r>
          </a:p>
          <a:p>
            <a:r>
              <a:rPr lang="en-US" sz="900" dirty="0">
                <a:solidFill>
                  <a:srgbClr val="3B3B3B"/>
                </a:solidFill>
              </a:rPr>
              <a:t>Capable of performing a task</a:t>
            </a:r>
          </a:p>
        </p:txBody>
      </p:sp>
      <p:sp>
        <p:nvSpPr>
          <p:cNvPr id="27" name="TextBox 26"/>
          <p:cNvSpPr txBox="1"/>
          <p:nvPr/>
        </p:nvSpPr>
        <p:spPr>
          <a:xfrm>
            <a:off x="7437540" y="1504902"/>
            <a:ext cx="1760418" cy="553998"/>
          </a:xfrm>
          <a:prstGeom prst="rect">
            <a:avLst/>
          </a:prstGeom>
          <a:noFill/>
        </p:spPr>
        <p:txBody>
          <a:bodyPr wrap="none" rtlCol="0">
            <a:spAutoFit/>
          </a:bodyPr>
          <a:lstStyle/>
          <a:p>
            <a:r>
              <a:rPr lang="en-US" sz="1200" dirty="0" smtClean="0"/>
              <a:t>Communication Device</a:t>
            </a:r>
          </a:p>
          <a:p>
            <a:r>
              <a:rPr lang="en-US" sz="900" dirty="0">
                <a:solidFill>
                  <a:srgbClr val="3B3B3B"/>
                </a:solidFill>
              </a:rPr>
              <a:t>Receives instructions, </a:t>
            </a:r>
            <a:endParaRPr lang="en-US" sz="900" dirty="0" smtClean="0">
              <a:solidFill>
                <a:srgbClr val="3B3B3B"/>
              </a:solidFill>
            </a:endParaRPr>
          </a:p>
          <a:p>
            <a:r>
              <a:rPr lang="en-US" sz="900" dirty="0" smtClean="0">
                <a:solidFill>
                  <a:srgbClr val="3B3B3B"/>
                </a:solidFill>
              </a:rPr>
              <a:t>send </a:t>
            </a:r>
            <a:r>
              <a:rPr lang="en-US" sz="900" dirty="0">
                <a:solidFill>
                  <a:srgbClr val="3B3B3B"/>
                </a:solidFill>
              </a:rPr>
              <a:t>or routes </a:t>
            </a:r>
            <a:r>
              <a:rPr lang="en-US" sz="900" dirty="0" smtClean="0">
                <a:solidFill>
                  <a:srgbClr val="3B3B3B"/>
                </a:solidFill>
              </a:rPr>
              <a:t>data</a:t>
            </a:r>
            <a:endParaRPr lang="en-US" sz="900" dirty="0">
              <a:solidFill>
                <a:srgbClr val="3B3B3B"/>
              </a:solidFill>
            </a:endParaRPr>
          </a:p>
        </p:txBody>
      </p:sp>
      <p:sp>
        <p:nvSpPr>
          <p:cNvPr id="28" name="TextBox 27"/>
          <p:cNvSpPr txBox="1"/>
          <p:nvPr/>
        </p:nvSpPr>
        <p:spPr>
          <a:xfrm>
            <a:off x="7192767" y="4037444"/>
            <a:ext cx="1781257" cy="415498"/>
          </a:xfrm>
          <a:prstGeom prst="rect">
            <a:avLst/>
          </a:prstGeom>
          <a:noFill/>
        </p:spPr>
        <p:txBody>
          <a:bodyPr wrap="none" rtlCol="0">
            <a:spAutoFit/>
          </a:bodyPr>
          <a:lstStyle/>
          <a:p>
            <a:r>
              <a:rPr lang="en-US" sz="1200" dirty="0" smtClean="0"/>
              <a:t>Power Source</a:t>
            </a:r>
          </a:p>
          <a:p>
            <a:r>
              <a:rPr lang="en-US" sz="900" dirty="0" smtClean="0">
                <a:solidFill>
                  <a:srgbClr val="3B3B3B"/>
                </a:solidFill>
              </a:rPr>
              <a:t>Scavenger </a:t>
            </a:r>
            <a:r>
              <a:rPr lang="en-US" sz="900" dirty="0">
                <a:solidFill>
                  <a:srgbClr val="3B3B3B"/>
                </a:solidFill>
              </a:rPr>
              <a:t>(solar/wind), battery</a:t>
            </a:r>
          </a:p>
        </p:txBody>
      </p:sp>
      <p:cxnSp>
        <p:nvCxnSpPr>
          <p:cNvPr id="35" name="Straight Connector 34"/>
          <p:cNvCxnSpPr/>
          <p:nvPr/>
        </p:nvCxnSpPr>
        <p:spPr>
          <a:xfrm flipH="1" flipV="1">
            <a:off x="6506749" y="1852198"/>
            <a:ext cx="3810" cy="41719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44313" y="4817602"/>
            <a:ext cx="8362062" cy="276999"/>
          </a:xfrm>
          <a:prstGeom prst="rect">
            <a:avLst/>
          </a:prstGeom>
        </p:spPr>
        <p:txBody>
          <a:bodyPr wrap="square">
            <a:spAutoFit/>
          </a:bodyPr>
          <a:lstStyle/>
          <a:p>
            <a:r>
              <a:rPr lang="en-US" sz="1200" dirty="0" smtClean="0">
                <a:solidFill>
                  <a:schemeClr val="dk1"/>
                </a:solidFill>
                <a:latin typeface="Inria Sans Light"/>
                <a:ea typeface="Inria Sans Light"/>
                <a:cs typeface="Inria Sans Light"/>
                <a:sym typeface="Inria Sans Light"/>
              </a:rPr>
              <a:t>[2] </a:t>
            </a:r>
            <a:r>
              <a:rPr lang="en-US" sz="1200" dirty="0" err="1" smtClean="0">
                <a:solidFill>
                  <a:schemeClr val="dk1"/>
                </a:solidFill>
                <a:latin typeface="Inria Sans Light"/>
                <a:ea typeface="Inria Sans Light"/>
                <a:cs typeface="Inria Sans Light"/>
                <a:sym typeface="Inria Sans Light"/>
              </a:rPr>
              <a:t>IoT</a:t>
            </a:r>
            <a:r>
              <a:rPr lang="en-US" sz="1200" dirty="0" smtClean="0">
                <a:solidFill>
                  <a:schemeClr val="dk1"/>
                </a:solidFill>
                <a:latin typeface="Inria Sans Light"/>
                <a:ea typeface="Inria Sans Light"/>
                <a:cs typeface="Inria Sans Light"/>
                <a:sym typeface="Inria Sans Light"/>
              </a:rPr>
              <a:t> </a:t>
            </a:r>
            <a:r>
              <a:rPr lang="en-US" sz="1200" dirty="0">
                <a:solidFill>
                  <a:schemeClr val="dk1"/>
                </a:solidFill>
                <a:latin typeface="Inria Sans Light"/>
                <a:ea typeface="Inria Sans Light"/>
                <a:cs typeface="Inria Sans Light"/>
                <a:sym typeface="Inria Sans Light"/>
              </a:rPr>
              <a:t>Fundamentals: Networking Technologies, Protocols, and Use Cases for the Internet of Thing, Cisco press, 2017</a:t>
            </a:r>
          </a:p>
        </p:txBody>
      </p:sp>
      <p:sp>
        <p:nvSpPr>
          <p:cNvPr id="40" name="Rectangle 39"/>
          <p:cNvSpPr/>
          <p:nvPr/>
        </p:nvSpPr>
        <p:spPr>
          <a:xfrm>
            <a:off x="4917814" y="4060218"/>
            <a:ext cx="2220480" cy="338554"/>
          </a:xfrm>
          <a:prstGeom prst="rect">
            <a:avLst/>
          </a:prstGeom>
        </p:spPr>
        <p:txBody>
          <a:bodyPr wrap="none">
            <a:spAutoFit/>
          </a:bodyPr>
          <a:lstStyle/>
          <a:p>
            <a:r>
              <a:rPr lang="en-US" sz="1600" dirty="0">
                <a:solidFill>
                  <a:schemeClr val="dk1"/>
                </a:solidFill>
                <a:latin typeface="Inria Sans Light"/>
                <a:ea typeface="Inria Sans Light"/>
                <a:cs typeface="Inria Sans Light"/>
                <a:sym typeface="Inria Sans Light"/>
              </a:rPr>
              <a:t>Figure 2: smart thing[2]</a:t>
            </a:r>
          </a:p>
        </p:txBody>
      </p:sp>
    </p:spTree>
    <p:extLst>
      <p:ext uri="{BB962C8B-B14F-4D97-AF65-F5344CB8AC3E}">
        <p14:creationId xmlns:p14="http://schemas.microsoft.com/office/powerpoint/2010/main" val="525902011"/>
      </p:ext>
    </p:extLst>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43127</TotalTime>
  <Words>4755</Words>
  <Application>Microsoft Office PowerPoint</Application>
  <PresentationFormat>On-screen Show (16:9)</PresentationFormat>
  <Paragraphs>721</Paragraphs>
  <Slides>82</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Saira Semi Condensed</vt:lpstr>
      <vt:lpstr>Inria Sans</vt:lpstr>
      <vt:lpstr>Arial</vt:lpstr>
      <vt:lpstr>Wingdings</vt:lpstr>
      <vt:lpstr>Times New Roman</vt:lpstr>
      <vt:lpstr>Titillium Web</vt:lpstr>
      <vt:lpstr>Inria Sans Light</vt:lpstr>
      <vt:lpstr>Saira SemiCondensed Medium</vt:lpstr>
      <vt:lpstr>Gurney template</vt:lpstr>
      <vt:lpstr>Power management and Energy consumption in smart things  Professor: Dr.Mahdi Rasti  Lecturer: HamidReza Hemati   AmirKabir University of Technology Fall 2021</vt:lpstr>
      <vt:lpstr>Agenda</vt:lpstr>
      <vt:lpstr>BIG CONCEPT</vt:lpstr>
      <vt:lpstr>Introduction</vt:lpstr>
      <vt:lpstr>Introduction</vt:lpstr>
      <vt:lpstr>The main IoT technical research challenges</vt:lpstr>
      <vt:lpstr>Introduction</vt:lpstr>
      <vt:lpstr>Things</vt:lpstr>
      <vt:lpstr>What are things?</vt:lpstr>
      <vt:lpstr>Sensors</vt:lpstr>
      <vt:lpstr>Actuators</vt:lpstr>
      <vt:lpstr>Communication technologies</vt:lpstr>
      <vt:lpstr>Communication Devices and technologies</vt:lpstr>
      <vt:lpstr>Power management</vt:lpstr>
      <vt:lpstr>Power supplies in IoT</vt:lpstr>
      <vt:lpstr>Power supplies in IoT</vt:lpstr>
      <vt:lpstr>Power consumption</vt:lpstr>
      <vt:lpstr>Battery capacity</vt:lpstr>
      <vt:lpstr>Battery capacity</vt:lpstr>
      <vt:lpstr>Battery Capacity and Battery Capability </vt:lpstr>
      <vt:lpstr>Battery Capacity and Battery Capability </vt:lpstr>
      <vt:lpstr>Different kind of Batteries</vt:lpstr>
      <vt:lpstr>Different kind of Batteries</vt:lpstr>
      <vt:lpstr>Different kind of Batteries</vt:lpstr>
      <vt:lpstr>How to Choose a Battery?</vt:lpstr>
      <vt:lpstr>Connecting battery</vt:lpstr>
      <vt:lpstr>Connecting battery</vt:lpstr>
      <vt:lpstr>Importance of power management</vt:lpstr>
      <vt:lpstr>Importance of power management</vt:lpstr>
      <vt:lpstr>Importance of power management</vt:lpstr>
      <vt:lpstr>power management – example</vt:lpstr>
      <vt:lpstr>power management – example</vt:lpstr>
      <vt:lpstr>Importance of power management</vt:lpstr>
      <vt:lpstr>software technics to reduce power consumption</vt:lpstr>
      <vt:lpstr>Sleep mode process</vt:lpstr>
      <vt:lpstr>Wake-up events</vt:lpstr>
      <vt:lpstr>Interrupts</vt:lpstr>
      <vt:lpstr>External Interrupts</vt:lpstr>
      <vt:lpstr>External Interrupts</vt:lpstr>
      <vt:lpstr>External Interrupts</vt:lpstr>
      <vt:lpstr>External Interrupts</vt:lpstr>
      <vt:lpstr>External Interrupts</vt:lpstr>
      <vt:lpstr>Internal Interrupts</vt:lpstr>
      <vt:lpstr>Sleep modes</vt:lpstr>
      <vt:lpstr>Sleep modes</vt:lpstr>
      <vt:lpstr>Atmega328p system clock</vt:lpstr>
      <vt:lpstr>Sleep mode libraries</vt:lpstr>
      <vt:lpstr>Power-down sleep mode</vt:lpstr>
      <vt:lpstr>Power-down sleep mode</vt:lpstr>
      <vt:lpstr>Power-down sleep mode</vt:lpstr>
      <vt:lpstr>Power-down sleep mode</vt:lpstr>
      <vt:lpstr>ESP8266</vt:lpstr>
      <vt:lpstr>ESP8266</vt:lpstr>
      <vt:lpstr>ESP8266</vt:lpstr>
      <vt:lpstr>ESP8266 – Modem-Sleep</vt:lpstr>
      <vt:lpstr>ESP8266 Modem-Sleep</vt:lpstr>
      <vt:lpstr>ESP8266 Light-Sleep</vt:lpstr>
      <vt:lpstr>ESP8266 Light-Sleep</vt:lpstr>
      <vt:lpstr>ESP8266 Light-Sleep</vt:lpstr>
      <vt:lpstr>ESP8266 Deep-Sleep</vt:lpstr>
      <vt:lpstr>ESP8266 Deep-Sleep</vt:lpstr>
      <vt:lpstr>ESP8266 Deep-Sleep</vt:lpstr>
      <vt:lpstr>ESP8266 Deep-Sleep</vt:lpstr>
      <vt:lpstr>ESP8266 Deep-Sleep</vt:lpstr>
      <vt:lpstr>Hardware approaches to manage power consumption </vt:lpstr>
      <vt:lpstr>Removing extra parts</vt:lpstr>
      <vt:lpstr>Removing extra parts</vt:lpstr>
      <vt:lpstr>Using required peripherals</vt:lpstr>
      <vt:lpstr>PCB design</vt:lpstr>
      <vt:lpstr>Lowering the Voltage</vt:lpstr>
      <vt:lpstr>Lowering the Voltage</vt:lpstr>
      <vt:lpstr>Reducing the Clock Speed</vt:lpstr>
      <vt:lpstr>Important pins</vt:lpstr>
      <vt:lpstr>Analog to Digital converter (ADC)</vt:lpstr>
      <vt:lpstr>Analog to Digital converter (ADC)</vt:lpstr>
      <vt:lpstr>Analog to Digital converter (ADC)</vt:lpstr>
      <vt:lpstr>pulse width modulation (PWM)</vt:lpstr>
      <vt:lpstr>pulse width modulation (PWM)</vt:lpstr>
      <vt:lpstr>pulse width modulation (PWM)</vt:lpstr>
      <vt:lpstr>Reference</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Challenges for the Internet of Things  Professor: Dr.Mehdi Rast   Lecturer: JaberBabaki  AmirkabirUniversity of Technology Spring 2021</dc:title>
  <dc:creator>jaberALU</dc:creator>
  <cp:lastModifiedBy>cmos</cp:lastModifiedBy>
  <cp:revision>902</cp:revision>
  <dcterms:modified xsi:type="dcterms:W3CDTF">2021-10-31T06:08:57Z</dcterms:modified>
</cp:coreProperties>
</file>